
<file path=[Content_Types].xml><?xml version="1.0" encoding="utf-8"?>
<Types xmlns="http://schemas.openxmlformats.org/package/2006/content-types">
  <Default Extension="rels" ContentType="application/vnd.openxmlformats-package.relationships+xml"/>
  <Default Extension="xml" ContentType="application/vnd.ms-office.drawingml.diagramDrawing+xml"/>
  <Override PartName="/ppt/slides/slide9.xml" ContentType="application/vnd.openxmlformats-officedocument.presentationml.slide+xml"/>
  <Override PartName="/docProps/app.xml" ContentType="application/vnd.openxmlformats-officedocument.extended-properties+xml"/>
  <Default Extension="jpeg" ContentType="image/jpeg"/>
  <Override PartName="/ppt/slides/slide13.xml" ContentType="application/vnd.openxmlformats-officedocument.presentationml.slide+xml"/>
  <Override PartName="/ppt/theme/theme3.xml" ContentType="application/vnd.openxmlformats-officedocument.theme+xml"/>
  <Override PartName="/ppt/slides/slide7.xml" ContentType="application/vnd.openxmlformats-officedocument.presentationml.slide+xml"/>
  <Override PartName="/ppt/theme/theme1.xml" ContentType="application/vnd.openxmlformats-officedocument.theme+xml"/>
  <Override PartName="/ppt/slides/slide6.xml" ContentType="application/vnd.openxmlformats-officedocument.presentationml.slide+xml"/>
  <Override PartName="/ppt/slideLayouts/slideLayout7.xml" ContentType="application/vnd.openxmlformats-officedocument.presentationml.slideLayout+xml"/>
  <Override PartName="/docProps/custom.xml" ContentType="application/vnd.openxmlformats-officedocument.custom-properties+xml"/>
  <Override PartName="/ppt/slides/slide15.xml" ContentType="application/vnd.openxmlformats-officedocument.presentationml.slide+xml"/>
  <Override PartName="/ppt/tableStyles.xml" ContentType="application/vnd.openxmlformats-officedocument.presentationml.tableStyles+xml"/>
  <Override PartName="/ppt/slideLayouts/slideLayout13.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Override PartName="/ppt/slides/slide23.xml" ContentType="application/vnd.openxmlformats-officedocument.presentationml.slide+xml"/>
  <Override PartName="/ppt/slides/slide4.xml" ContentType="application/vnd.openxmlformats-officedocument.presentationml.slide+xml"/>
  <Override PartName="/ppt/viewProps.xml" ContentType="application/vnd.openxmlformats-officedocument.presentationml.viewProps+xml"/>
  <Override PartName="/customXml/item2.xml" ContentType="application/xml"/>
  <Override PartName="/ppt/diagrams/data1.xml" ContentType="application/vnd.openxmlformats-officedocument.drawingml.diagramData+xml"/>
  <Override PartName="/ppt/slideLayouts/slideLayout11.xml" ContentType="application/vnd.openxmlformats-officedocument.presentationml.slideLayout+xml"/>
  <Override PartName="/ppt/slides/slide21.xml" ContentType="application/vnd.openxmlformats-officedocument.presentationml.slide+xml"/>
  <Default Extension="png" ContentType="image/png"/>
  <Override PartName="/ppt/presProps.xml" ContentType="application/vnd.openxmlformats-officedocument.presentationml.presProps+xml"/>
  <Override PartName="/ppt/slideLayouts/slideLayout3.xml" ContentType="application/vnd.openxmlformats-officedocument.presentationml.slideLayout+xml"/>
  <Override PartName="/ppt/slides/slide25.xml" ContentType="application/vnd.openxmlformats-officedocument.presentationml.slide+xml"/>
  <Override PartName="/ppt/slides/slide5.xml" ContentType="application/vnd.openxmlformats-officedocument.presentationml.slide+xml"/>
  <Default Extension="emf" ContentType="image/x-emf"/>
  <Override PartName="/ppt/notesSlides/notesSlide3.xml" ContentType="application/vnd.openxmlformats-officedocument.presentationml.notesSlide+xml"/>
  <Override PartName="/ppt/slides/slide14.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customXml/item1.xml" ContentType="application/xml"/>
  <Override PartName="/customXml/item3.xml" ContentType="application/xml"/>
  <Override PartName="/ppt/slideLayouts/slideLayout10.xml" ContentType="application/vnd.openxmlformats-officedocument.presentationml.slideLayout+xml"/>
  <Override PartName="/ppt/slides/slide26.xml" ContentType="application/vnd.openxmlformats-officedocument.presentationml.slide+xml"/>
  <Override PartName="/customXml/itemProps1.xml" ContentType="application/vnd.openxmlformats-officedocument.customXmlProperties+xml"/>
  <Override PartName="/ppt/diagrams/layout1.xml" ContentType="application/vnd.openxmlformats-officedocument.drawingml.diagramLayout+xml"/>
  <Override PartName="/ppt/notesSlides/notesSlide1.xml" ContentType="application/vnd.openxmlformats-officedocument.presentationml.notesSlide+xml"/>
  <Override PartName="/customXml/itemProps3.xml" ContentType="application/vnd.openxmlformats-officedocument.customXmlProperties+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16.xml" ContentType="application/vnd.openxmlformats-officedocument.presentationml.slide+xml"/>
  <Override PartName="/ppt/slides/slide17.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diagrams/colors1.xml" ContentType="application/vnd.openxmlformats-officedocument.drawingml.diagramColors+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s/slide3.xml" ContentType="application/vnd.openxmlformats-officedocument.presentationml.slide+xml"/>
  <Override PartName="/ppt/diagrams/quickStyle1.xml" ContentType="application/vnd.openxmlformats-officedocument.drawingml.diagramStyl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12.xml" ContentType="application/vnd.openxmlformats-officedocument.presentationml.slideLayout+xml"/>
  <Override PartName="/ppt/slides/slide8.xml" ContentType="application/vnd.openxmlformats-officedocument.presentationml.slide+xml"/>
  <Override PartName="/customXml/itemProps2.xml" ContentType="application/vnd.openxmlformats-officedocument.customXmlProperties+xml"/>
  <Override PartName="/ppt/handoutMasters/handoutMaster1.xml" ContentType="application/vnd.openxmlformats-officedocument.presentationml.handoutMaster+xml"/>
  <Override PartName="/ppt/slideMasters/slideMaster1.xml" ContentType="application/vnd.openxmlformats-officedocument.presentationml.slideMaster+xml"/>
  <Override PartName="/ppt/slides/slide2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1"/>
  </p:notesMasterIdLst>
  <p:handoutMasterIdLst>
    <p:handoutMasterId r:id="rId32"/>
  </p:handoutMasterIdLst>
  <p:sldIdLst>
    <p:sldId id="297" r:id="rId5"/>
    <p:sldId id="292" r:id="rId6"/>
    <p:sldId id="313" r:id="rId7"/>
    <p:sldId id="298" r:id="rId8"/>
    <p:sldId id="299" r:id="rId9"/>
    <p:sldId id="314" r:id="rId10"/>
    <p:sldId id="302" r:id="rId11"/>
    <p:sldId id="303" r:id="rId12"/>
    <p:sldId id="305" r:id="rId13"/>
    <p:sldId id="306" r:id="rId14"/>
    <p:sldId id="307" r:id="rId15"/>
    <p:sldId id="309" r:id="rId16"/>
    <p:sldId id="315" r:id="rId17"/>
    <p:sldId id="308" r:id="rId18"/>
    <p:sldId id="310" r:id="rId19"/>
    <p:sldId id="278" r:id="rId20"/>
    <p:sldId id="311" r:id="rId21"/>
    <p:sldId id="312" r:id="rId22"/>
    <p:sldId id="256" r:id="rId23"/>
    <p:sldId id="290" r:id="rId24"/>
    <p:sldId id="316" r:id="rId25"/>
    <p:sldId id="293" r:id="rId26"/>
    <p:sldId id="294" r:id="rId27"/>
    <p:sldId id="295" r:id="rId28"/>
    <p:sldId id="296" r:id="rId29"/>
    <p:sldId id="27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userDrawn="1">
          <p15:clr>
            <a:srgbClr val="A4A3A4"/>
          </p15:clr>
        </p15:guide>
        <p15:guide id="4"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6C"/>
    <a:srgbClr val="FFA3A3"/>
    <a:srgbClr val="FFFFCC"/>
    <a:srgbClr val="B8E08C"/>
    <a:srgbClr val="63666A"/>
    <a:srgbClr val="00A3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4" d="100"/>
          <a:sy n="114" d="100"/>
        </p:scale>
        <p:origin x="414"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64BBC6-63EF-4E34-A999-487597BC1C2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8946C70-CEA2-4AC5-914A-500A0892726D}">
      <dgm:prSet phldrT="[Text]"/>
      <dgm:spPr/>
      <dgm:t>
        <a:bodyPr/>
        <a:lstStyle/>
        <a:p>
          <a:r>
            <a:rPr lang="en-US" dirty="0" err="1"/>
            <a:t>eQIP</a:t>
          </a:r>
          <a:r>
            <a:rPr lang="en-US" dirty="0"/>
            <a:t> is Reviewed by DSS</a:t>
          </a:r>
        </a:p>
      </dgm:t>
    </dgm:pt>
    <dgm:pt modelId="{BB1AF35C-F2DF-4B99-AFFA-37DF31F0349C}" type="parTrans" cxnId="{FDB662A8-4753-4DD3-8AA5-01B5D3E61A49}">
      <dgm:prSet/>
      <dgm:spPr/>
      <dgm:t>
        <a:bodyPr/>
        <a:lstStyle/>
        <a:p>
          <a:endParaRPr lang="en-US"/>
        </a:p>
      </dgm:t>
    </dgm:pt>
    <dgm:pt modelId="{7AF85B82-20C8-46A9-AFB6-E82153F76A0E}" type="sibTrans" cxnId="{FDB662A8-4753-4DD3-8AA5-01B5D3E61A49}">
      <dgm:prSet/>
      <dgm:spPr/>
      <dgm:t>
        <a:bodyPr/>
        <a:lstStyle/>
        <a:p>
          <a:endParaRPr lang="en-US"/>
        </a:p>
      </dgm:t>
    </dgm:pt>
    <dgm:pt modelId="{EF0C22B0-C52A-4178-AC4D-FFB7CA2F9A8A}">
      <dgm:prSet phldrT="[Text]"/>
      <dgm:spPr/>
      <dgm:t>
        <a:bodyPr/>
        <a:lstStyle/>
        <a:p>
          <a:r>
            <a:rPr lang="en-US" dirty="0"/>
            <a:t>Submitted to NBIB for reinvestigation</a:t>
          </a:r>
        </a:p>
      </dgm:t>
    </dgm:pt>
    <dgm:pt modelId="{76D69655-ABAE-4AAE-AB75-5437E792537F}" type="parTrans" cxnId="{6164CE26-EB63-4983-B03E-567357D906C9}">
      <dgm:prSet/>
      <dgm:spPr/>
      <dgm:t>
        <a:bodyPr/>
        <a:lstStyle/>
        <a:p>
          <a:endParaRPr lang="en-US"/>
        </a:p>
      </dgm:t>
    </dgm:pt>
    <dgm:pt modelId="{FFA93D04-CB75-48DE-9B69-B8017AFCCD5B}" type="sibTrans" cxnId="{6164CE26-EB63-4983-B03E-567357D906C9}">
      <dgm:prSet/>
      <dgm:spPr/>
      <dgm:t>
        <a:bodyPr/>
        <a:lstStyle/>
        <a:p>
          <a:endParaRPr lang="en-US"/>
        </a:p>
      </dgm:t>
    </dgm:pt>
    <dgm:pt modelId="{7C48F76D-9535-49AC-B48E-C17BD18E96B4}">
      <dgm:prSet phldrT="[Text]"/>
      <dgm:spPr/>
      <dgm:t>
        <a:bodyPr/>
        <a:lstStyle/>
        <a:p>
          <a:r>
            <a:rPr lang="en-US" dirty="0"/>
            <a:t>New investigation date and eligibility is granted when adjudicated</a:t>
          </a:r>
        </a:p>
      </dgm:t>
    </dgm:pt>
    <dgm:pt modelId="{D6088617-583F-4223-9E8D-309105997410}" type="parTrans" cxnId="{B061D99C-2EE3-4335-B556-A8D09180D5FB}">
      <dgm:prSet/>
      <dgm:spPr/>
      <dgm:t>
        <a:bodyPr/>
        <a:lstStyle/>
        <a:p>
          <a:endParaRPr lang="en-US"/>
        </a:p>
      </dgm:t>
    </dgm:pt>
    <dgm:pt modelId="{036D78E4-538B-4E61-AC71-C41074BC31D7}" type="sibTrans" cxnId="{B061D99C-2EE3-4335-B556-A8D09180D5FB}">
      <dgm:prSet/>
      <dgm:spPr/>
      <dgm:t>
        <a:bodyPr/>
        <a:lstStyle/>
        <a:p>
          <a:endParaRPr lang="en-US"/>
        </a:p>
      </dgm:t>
    </dgm:pt>
    <dgm:pt modelId="{F52C7B5D-5F0E-43FF-B4DB-C3576A4E248C}">
      <dgm:prSet phldrT="[Text]"/>
      <dgm:spPr/>
      <dgm:t>
        <a:bodyPr/>
        <a:lstStyle/>
        <a:p>
          <a:r>
            <a:rPr lang="en-US" dirty="0"/>
            <a:t>Enrolled into CE</a:t>
          </a:r>
        </a:p>
      </dgm:t>
    </dgm:pt>
    <dgm:pt modelId="{20372212-5DD0-42BD-9520-FFBA522A8B19}" type="parTrans" cxnId="{E7151CE6-9A74-4135-B051-328C10B7A7CE}">
      <dgm:prSet/>
      <dgm:spPr/>
      <dgm:t>
        <a:bodyPr/>
        <a:lstStyle/>
        <a:p>
          <a:endParaRPr lang="en-US"/>
        </a:p>
      </dgm:t>
    </dgm:pt>
    <dgm:pt modelId="{ADE070B9-1D32-4065-91D6-B8E03C9AFA97}" type="sibTrans" cxnId="{E7151CE6-9A74-4135-B051-328C10B7A7CE}">
      <dgm:prSet/>
      <dgm:spPr/>
      <dgm:t>
        <a:bodyPr/>
        <a:lstStyle/>
        <a:p>
          <a:endParaRPr lang="en-US"/>
        </a:p>
      </dgm:t>
    </dgm:pt>
    <dgm:pt modelId="{331FF3B2-EAE4-4442-9692-CA76BA3EA03F}">
      <dgm:prSet phldrT="[Text]"/>
      <dgm:spPr/>
      <dgm:t>
        <a:bodyPr/>
        <a:lstStyle/>
        <a:p>
          <a:r>
            <a:rPr lang="en-US" dirty="0"/>
            <a:t>PSQ is stopped no new investigation date or eligibility is granted</a:t>
          </a:r>
        </a:p>
      </dgm:t>
    </dgm:pt>
    <dgm:pt modelId="{56E3A56E-EEA9-49DA-B9BD-CD0D365FE6B2}" type="parTrans" cxnId="{A3BD62D7-5F19-406E-BF8F-E420B3A2464B}">
      <dgm:prSet/>
      <dgm:spPr/>
      <dgm:t>
        <a:bodyPr/>
        <a:lstStyle/>
        <a:p>
          <a:endParaRPr lang="en-US"/>
        </a:p>
      </dgm:t>
    </dgm:pt>
    <dgm:pt modelId="{7E0379DE-496D-4771-80B8-50DC3C43CA31}" type="sibTrans" cxnId="{A3BD62D7-5F19-406E-BF8F-E420B3A2464B}">
      <dgm:prSet/>
      <dgm:spPr/>
      <dgm:t>
        <a:bodyPr/>
        <a:lstStyle/>
        <a:p>
          <a:endParaRPr lang="en-US"/>
        </a:p>
      </dgm:t>
    </dgm:pt>
    <dgm:pt modelId="{CDE3BECF-DFB3-4FC6-8162-41C0FF25FAFC}" type="pres">
      <dgm:prSet presAssocID="{7C64BBC6-63EF-4E34-A999-487597BC1C28}" presName="diagram" presStyleCnt="0">
        <dgm:presLayoutVars>
          <dgm:chPref val="1"/>
          <dgm:dir/>
          <dgm:animOne val="branch"/>
          <dgm:animLvl val="lvl"/>
          <dgm:resizeHandles val="exact"/>
        </dgm:presLayoutVars>
      </dgm:prSet>
      <dgm:spPr/>
    </dgm:pt>
    <dgm:pt modelId="{64EE1145-9BDB-4271-A81B-C6B70D5DDF28}" type="pres">
      <dgm:prSet presAssocID="{D8946C70-CEA2-4AC5-914A-500A0892726D}" presName="root1" presStyleCnt="0"/>
      <dgm:spPr/>
    </dgm:pt>
    <dgm:pt modelId="{BF35C316-CDE3-4AB7-9654-A1803A5C4A89}" type="pres">
      <dgm:prSet presAssocID="{D8946C70-CEA2-4AC5-914A-500A0892726D}" presName="LevelOneTextNode" presStyleLbl="node0" presStyleIdx="0" presStyleCnt="1">
        <dgm:presLayoutVars>
          <dgm:chPref val="3"/>
        </dgm:presLayoutVars>
      </dgm:prSet>
      <dgm:spPr/>
    </dgm:pt>
    <dgm:pt modelId="{4F524072-624F-4607-8C73-AAC840B4A6D2}" type="pres">
      <dgm:prSet presAssocID="{D8946C70-CEA2-4AC5-914A-500A0892726D}" presName="level2hierChild" presStyleCnt="0"/>
      <dgm:spPr/>
    </dgm:pt>
    <dgm:pt modelId="{6BA552FD-E348-4B0F-8CA0-EFC858CACC48}" type="pres">
      <dgm:prSet presAssocID="{76D69655-ABAE-4AAE-AB75-5437E792537F}" presName="conn2-1" presStyleLbl="parChTrans1D2" presStyleIdx="0" presStyleCnt="2"/>
      <dgm:spPr/>
    </dgm:pt>
    <dgm:pt modelId="{D42EFC55-0219-45BA-9F47-4CFB11D7F68C}" type="pres">
      <dgm:prSet presAssocID="{76D69655-ABAE-4AAE-AB75-5437E792537F}" presName="connTx" presStyleLbl="parChTrans1D2" presStyleIdx="0" presStyleCnt="2"/>
      <dgm:spPr/>
    </dgm:pt>
    <dgm:pt modelId="{39A5663D-E738-431C-A2C0-F828452DF0E3}" type="pres">
      <dgm:prSet presAssocID="{EF0C22B0-C52A-4178-AC4D-FFB7CA2F9A8A}" presName="root2" presStyleCnt="0"/>
      <dgm:spPr/>
    </dgm:pt>
    <dgm:pt modelId="{65708444-60A4-4ED6-AD99-53D3E23C81FF}" type="pres">
      <dgm:prSet presAssocID="{EF0C22B0-C52A-4178-AC4D-FFB7CA2F9A8A}" presName="LevelTwoTextNode" presStyleLbl="node2" presStyleIdx="0" presStyleCnt="2">
        <dgm:presLayoutVars>
          <dgm:chPref val="3"/>
        </dgm:presLayoutVars>
      </dgm:prSet>
      <dgm:spPr/>
    </dgm:pt>
    <dgm:pt modelId="{F48A3A3C-41ED-4082-A8D6-57208E9E4E53}" type="pres">
      <dgm:prSet presAssocID="{EF0C22B0-C52A-4178-AC4D-FFB7CA2F9A8A}" presName="level3hierChild" presStyleCnt="0"/>
      <dgm:spPr/>
    </dgm:pt>
    <dgm:pt modelId="{23EB9814-B09E-469E-8470-D47B9383ABE9}" type="pres">
      <dgm:prSet presAssocID="{D6088617-583F-4223-9E8D-309105997410}" presName="conn2-1" presStyleLbl="parChTrans1D3" presStyleIdx="0" presStyleCnt="2"/>
      <dgm:spPr/>
    </dgm:pt>
    <dgm:pt modelId="{8990EC25-3C90-4104-9BEE-BA460012D97F}" type="pres">
      <dgm:prSet presAssocID="{D6088617-583F-4223-9E8D-309105997410}" presName="connTx" presStyleLbl="parChTrans1D3" presStyleIdx="0" presStyleCnt="2"/>
      <dgm:spPr/>
    </dgm:pt>
    <dgm:pt modelId="{F0242281-C771-4B60-9215-36B05703378A}" type="pres">
      <dgm:prSet presAssocID="{7C48F76D-9535-49AC-B48E-C17BD18E96B4}" presName="root2" presStyleCnt="0"/>
      <dgm:spPr/>
    </dgm:pt>
    <dgm:pt modelId="{1A0A58F8-E0AF-4E80-81DD-7AFD5CDB0F21}" type="pres">
      <dgm:prSet presAssocID="{7C48F76D-9535-49AC-B48E-C17BD18E96B4}" presName="LevelTwoTextNode" presStyleLbl="node3" presStyleIdx="0" presStyleCnt="2">
        <dgm:presLayoutVars>
          <dgm:chPref val="3"/>
        </dgm:presLayoutVars>
      </dgm:prSet>
      <dgm:spPr/>
    </dgm:pt>
    <dgm:pt modelId="{D2579CFD-A7AA-4AEE-9E9D-BCF8DD54666E}" type="pres">
      <dgm:prSet presAssocID="{7C48F76D-9535-49AC-B48E-C17BD18E96B4}" presName="level3hierChild" presStyleCnt="0"/>
      <dgm:spPr/>
    </dgm:pt>
    <dgm:pt modelId="{5EB97F26-26FE-4B5A-9FB1-14A929BCDC28}" type="pres">
      <dgm:prSet presAssocID="{20372212-5DD0-42BD-9520-FFBA522A8B19}" presName="conn2-1" presStyleLbl="parChTrans1D2" presStyleIdx="1" presStyleCnt="2"/>
      <dgm:spPr/>
    </dgm:pt>
    <dgm:pt modelId="{58C71D16-F3E0-4AC9-89A3-F1B2DDC0309E}" type="pres">
      <dgm:prSet presAssocID="{20372212-5DD0-42BD-9520-FFBA522A8B19}" presName="connTx" presStyleLbl="parChTrans1D2" presStyleIdx="1" presStyleCnt="2"/>
      <dgm:spPr/>
    </dgm:pt>
    <dgm:pt modelId="{01014938-E890-4AA4-8CEB-AC15E63080F6}" type="pres">
      <dgm:prSet presAssocID="{F52C7B5D-5F0E-43FF-B4DB-C3576A4E248C}" presName="root2" presStyleCnt="0"/>
      <dgm:spPr/>
    </dgm:pt>
    <dgm:pt modelId="{B94B2DC9-2672-4961-B399-A5DE2B209898}" type="pres">
      <dgm:prSet presAssocID="{F52C7B5D-5F0E-43FF-B4DB-C3576A4E248C}" presName="LevelTwoTextNode" presStyleLbl="node2" presStyleIdx="1" presStyleCnt="2">
        <dgm:presLayoutVars>
          <dgm:chPref val="3"/>
        </dgm:presLayoutVars>
      </dgm:prSet>
      <dgm:spPr/>
    </dgm:pt>
    <dgm:pt modelId="{A5718957-1484-4FB1-A1CC-205073658A3D}" type="pres">
      <dgm:prSet presAssocID="{F52C7B5D-5F0E-43FF-B4DB-C3576A4E248C}" presName="level3hierChild" presStyleCnt="0"/>
      <dgm:spPr/>
    </dgm:pt>
    <dgm:pt modelId="{D87A34AC-90A0-4907-A059-6341C2DC4AD0}" type="pres">
      <dgm:prSet presAssocID="{56E3A56E-EEA9-49DA-B9BD-CD0D365FE6B2}" presName="conn2-1" presStyleLbl="parChTrans1D3" presStyleIdx="1" presStyleCnt="2"/>
      <dgm:spPr/>
    </dgm:pt>
    <dgm:pt modelId="{E4FA37E0-27B3-4731-B5A0-DBEF70B6A197}" type="pres">
      <dgm:prSet presAssocID="{56E3A56E-EEA9-49DA-B9BD-CD0D365FE6B2}" presName="connTx" presStyleLbl="parChTrans1D3" presStyleIdx="1" presStyleCnt="2"/>
      <dgm:spPr/>
    </dgm:pt>
    <dgm:pt modelId="{24A94380-387E-4DB2-A1EE-241F8E8C7379}" type="pres">
      <dgm:prSet presAssocID="{331FF3B2-EAE4-4442-9692-CA76BA3EA03F}" presName="root2" presStyleCnt="0"/>
      <dgm:spPr/>
    </dgm:pt>
    <dgm:pt modelId="{4CAA697C-D133-401B-A7EF-58A30DC22F07}" type="pres">
      <dgm:prSet presAssocID="{331FF3B2-EAE4-4442-9692-CA76BA3EA03F}" presName="LevelTwoTextNode" presStyleLbl="node3" presStyleIdx="1" presStyleCnt="2">
        <dgm:presLayoutVars>
          <dgm:chPref val="3"/>
        </dgm:presLayoutVars>
      </dgm:prSet>
      <dgm:spPr/>
    </dgm:pt>
    <dgm:pt modelId="{88B37D83-9D03-4DCC-B66D-980188755414}" type="pres">
      <dgm:prSet presAssocID="{331FF3B2-EAE4-4442-9692-CA76BA3EA03F}" presName="level3hierChild" presStyleCnt="0"/>
      <dgm:spPr/>
    </dgm:pt>
  </dgm:ptLst>
  <dgm:cxnLst>
    <dgm:cxn modelId="{BCC8F701-BE92-49E0-B4E8-903AFD426A03}" type="presOf" srcId="{20372212-5DD0-42BD-9520-FFBA522A8B19}" destId="{58C71D16-F3E0-4AC9-89A3-F1B2DDC0309E}" srcOrd="1" destOrd="0" presId="urn:microsoft.com/office/officeart/2005/8/layout/hierarchy2"/>
    <dgm:cxn modelId="{721D0F0E-27CB-47EF-B218-5406739A02D3}" type="presOf" srcId="{20372212-5DD0-42BD-9520-FFBA522A8B19}" destId="{5EB97F26-26FE-4B5A-9FB1-14A929BCDC28}" srcOrd="0" destOrd="0" presId="urn:microsoft.com/office/officeart/2005/8/layout/hierarchy2"/>
    <dgm:cxn modelId="{35643D11-314E-432D-B3E3-932F8179FF76}" type="presOf" srcId="{56E3A56E-EEA9-49DA-B9BD-CD0D365FE6B2}" destId="{E4FA37E0-27B3-4731-B5A0-DBEF70B6A197}" srcOrd="1" destOrd="0" presId="urn:microsoft.com/office/officeart/2005/8/layout/hierarchy2"/>
    <dgm:cxn modelId="{C6069F20-2F59-4351-BCD4-4F074DCA9462}" type="presOf" srcId="{EF0C22B0-C52A-4178-AC4D-FFB7CA2F9A8A}" destId="{65708444-60A4-4ED6-AD99-53D3E23C81FF}" srcOrd="0" destOrd="0" presId="urn:microsoft.com/office/officeart/2005/8/layout/hierarchy2"/>
    <dgm:cxn modelId="{6164CE26-EB63-4983-B03E-567357D906C9}" srcId="{D8946C70-CEA2-4AC5-914A-500A0892726D}" destId="{EF0C22B0-C52A-4178-AC4D-FFB7CA2F9A8A}" srcOrd="0" destOrd="0" parTransId="{76D69655-ABAE-4AAE-AB75-5437E792537F}" sibTransId="{FFA93D04-CB75-48DE-9B69-B8017AFCCD5B}"/>
    <dgm:cxn modelId="{ECF93228-E61E-4004-AA6A-0D796065AB5E}" type="presOf" srcId="{D8946C70-CEA2-4AC5-914A-500A0892726D}" destId="{BF35C316-CDE3-4AB7-9654-A1803A5C4A89}" srcOrd="0" destOrd="0" presId="urn:microsoft.com/office/officeart/2005/8/layout/hierarchy2"/>
    <dgm:cxn modelId="{21BF652F-303A-4BD8-A09F-ABC0CE6823F2}" type="presOf" srcId="{D6088617-583F-4223-9E8D-309105997410}" destId="{23EB9814-B09E-469E-8470-D47B9383ABE9}" srcOrd="0" destOrd="0" presId="urn:microsoft.com/office/officeart/2005/8/layout/hierarchy2"/>
    <dgm:cxn modelId="{5EC5BE78-D433-4F47-AF22-286D5C6BC5F3}" type="presOf" srcId="{F52C7B5D-5F0E-43FF-B4DB-C3576A4E248C}" destId="{B94B2DC9-2672-4961-B399-A5DE2B209898}" srcOrd="0" destOrd="0" presId="urn:microsoft.com/office/officeart/2005/8/layout/hierarchy2"/>
    <dgm:cxn modelId="{512B2C9B-6945-4C0E-BFFA-3858039C0B0E}" type="presOf" srcId="{76D69655-ABAE-4AAE-AB75-5437E792537F}" destId="{6BA552FD-E348-4B0F-8CA0-EFC858CACC48}" srcOrd="0" destOrd="0" presId="urn:microsoft.com/office/officeart/2005/8/layout/hierarchy2"/>
    <dgm:cxn modelId="{B061D99C-2EE3-4335-B556-A8D09180D5FB}" srcId="{EF0C22B0-C52A-4178-AC4D-FFB7CA2F9A8A}" destId="{7C48F76D-9535-49AC-B48E-C17BD18E96B4}" srcOrd="0" destOrd="0" parTransId="{D6088617-583F-4223-9E8D-309105997410}" sibTransId="{036D78E4-538B-4E61-AC71-C41074BC31D7}"/>
    <dgm:cxn modelId="{FDB662A8-4753-4DD3-8AA5-01B5D3E61A49}" srcId="{7C64BBC6-63EF-4E34-A999-487597BC1C28}" destId="{D8946C70-CEA2-4AC5-914A-500A0892726D}" srcOrd="0" destOrd="0" parTransId="{BB1AF35C-F2DF-4B99-AFFA-37DF31F0349C}" sibTransId="{7AF85B82-20C8-46A9-AFB6-E82153F76A0E}"/>
    <dgm:cxn modelId="{F6A526B0-AB05-4BC9-85BD-7A2015B41ADC}" type="presOf" srcId="{331FF3B2-EAE4-4442-9692-CA76BA3EA03F}" destId="{4CAA697C-D133-401B-A7EF-58A30DC22F07}" srcOrd="0" destOrd="0" presId="urn:microsoft.com/office/officeart/2005/8/layout/hierarchy2"/>
    <dgm:cxn modelId="{B41A9BB6-BEAF-44F9-BA98-820146F1009A}" type="presOf" srcId="{7C64BBC6-63EF-4E34-A999-487597BC1C28}" destId="{CDE3BECF-DFB3-4FC6-8162-41C0FF25FAFC}" srcOrd="0" destOrd="0" presId="urn:microsoft.com/office/officeart/2005/8/layout/hierarchy2"/>
    <dgm:cxn modelId="{5F75B3BC-E575-4342-93B5-EFB1A9DDCB82}" type="presOf" srcId="{D6088617-583F-4223-9E8D-309105997410}" destId="{8990EC25-3C90-4104-9BEE-BA460012D97F}" srcOrd="1" destOrd="0" presId="urn:microsoft.com/office/officeart/2005/8/layout/hierarchy2"/>
    <dgm:cxn modelId="{9537B0CA-6064-4848-B9BB-351095A320DB}" type="presOf" srcId="{7C48F76D-9535-49AC-B48E-C17BD18E96B4}" destId="{1A0A58F8-E0AF-4E80-81DD-7AFD5CDB0F21}" srcOrd="0" destOrd="0" presId="urn:microsoft.com/office/officeart/2005/8/layout/hierarchy2"/>
    <dgm:cxn modelId="{AFDFBCD2-610F-4CFF-812B-B48075819206}" type="presOf" srcId="{76D69655-ABAE-4AAE-AB75-5437E792537F}" destId="{D42EFC55-0219-45BA-9F47-4CFB11D7F68C}" srcOrd="1" destOrd="0" presId="urn:microsoft.com/office/officeart/2005/8/layout/hierarchy2"/>
    <dgm:cxn modelId="{A3BD62D7-5F19-406E-BF8F-E420B3A2464B}" srcId="{F52C7B5D-5F0E-43FF-B4DB-C3576A4E248C}" destId="{331FF3B2-EAE4-4442-9692-CA76BA3EA03F}" srcOrd="0" destOrd="0" parTransId="{56E3A56E-EEA9-49DA-B9BD-CD0D365FE6B2}" sibTransId="{7E0379DE-496D-4771-80B8-50DC3C43CA31}"/>
    <dgm:cxn modelId="{B8E1F1D9-9761-4150-A006-4C8889016F0F}" type="presOf" srcId="{56E3A56E-EEA9-49DA-B9BD-CD0D365FE6B2}" destId="{D87A34AC-90A0-4907-A059-6341C2DC4AD0}" srcOrd="0" destOrd="0" presId="urn:microsoft.com/office/officeart/2005/8/layout/hierarchy2"/>
    <dgm:cxn modelId="{E7151CE6-9A74-4135-B051-328C10B7A7CE}" srcId="{D8946C70-CEA2-4AC5-914A-500A0892726D}" destId="{F52C7B5D-5F0E-43FF-B4DB-C3576A4E248C}" srcOrd="1" destOrd="0" parTransId="{20372212-5DD0-42BD-9520-FFBA522A8B19}" sibTransId="{ADE070B9-1D32-4065-91D6-B8E03C9AFA97}"/>
    <dgm:cxn modelId="{088ACDEB-4955-427B-B61D-9D377F1D77CD}" type="presParOf" srcId="{CDE3BECF-DFB3-4FC6-8162-41C0FF25FAFC}" destId="{64EE1145-9BDB-4271-A81B-C6B70D5DDF28}" srcOrd="0" destOrd="0" presId="urn:microsoft.com/office/officeart/2005/8/layout/hierarchy2"/>
    <dgm:cxn modelId="{67CD344D-1506-4DD9-A00E-DB16D3A5CC6D}" type="presParOf" srcId="{64EE1145-9BDB-4271-A81B-C6B70D5DDF28}" destId="{BF35C316-CDE3-4AB7-9654-A1803A5C4A89}" srcOrd="0" destOrd="0" presId="urn:microsoft.com/office/officeart/2005/8/layout/hierarchy2"/>
    <dgm:cxn modelId="{6145F417-D2C7-4BC9-8909-F0C3AFF591A0}" type="presParOf" srcId="{64EE1145-9BDB-4271-A81B-C6B70D5DDF28}" destId="{4F524072-624F-4607-8C73-AAC840B4A6D2}" srcOrd="1" destOrd="0" presId="urn:microsoft.com/office/officeart/2005/8/layout/hierarchy2"/>
    <dgm:cxn modelId="{CB1E3F94-7979-4ECE-B5C4-73465B150CC2}" type="presParOf" srcId="{4F524072-624F-4607-8C73-AAC840B4A6D2}" destId="{6BA552FD-E348-4B0F-8CA0-EFC858CACC48}" srcOrd="0" destOrd="0" presId="urn:microsoft.com/office/officeart/2005/8/layout/hierarchy2"/>
    <dgm:cxn modelId="{978B1CA6-079E-4F11-BBC9-31454686DEF4}" type="presParOf" srcId="{6BA552FD-E348-4B0F-8CA0-EFC858CACC48}" destId="{D42EFC55-0219-45BA-9F47-4CFB11D7F68C}" srcOrd="0" destOrd="0" presId="urn:microsoft.com/office/officeart/2005/8/layout/hierarchy2"/>
    <dgm:cxn modelId="{B9348852-C360-472B-BD70-F7C41B47371E}" type="presParOf" srcId="{4F524072-624F-4607-8C73-AAC840B4A6D2}" destId="{39A5663D-E738-431C-A2C0-F828452DF0E3}" srcOrd="1" destOrd="0" presId="urn:microsoft.com/office/officeart/2005/8/layout/hierarchy2"/>
    <dgm:cxn modelId="{89289CF0-7735-4DBB-8779-155AD8D15B52}" type="presParOf" srcId="{39A5663D-E738-431C-A2C0-F828452DF0E3}" destId="{65708444-60A4-4ED6-AD99-53D3E23C81FF}" srcOrd="0" destOrd="0" presId="urn:microsoft.com/office/officeart/2005/8/layout/hierarchy2"/>
    <dgm:cxn modelId="{D6E59AA5-027E-4414-AB4C-638B8474A85A}" type="presParOf" srcId="{39A5663D-E738-431C-A2C0-F828452DF0E3}" destId="{F48A3A3C-41ED-4082-A8D6-57208E9E4E53}" srcOrd="1" destOrd="0" presId="urn:microsoft.com/office/officeart/2005/8/layout/hierarchy2"/>
    <dgm:cxn modelId="{A1825651-6D8D-4EBB-9947-5DA8E1D45EB7}" type="presParOf" srcId="{F48A3A3C-41ED-4082-A8D6-57208E9E4E53}" destId="{23EB9814-B09E-469E-8470-D47B9383ABE9}" srcOrd="0" destOrd="0" presId="urn:microsoft.com/office/officeart/2005/8/layout/hierarchy2"/>
    <dgm:cxn modelId="{3FFF4FFF-AB15-4398-952A-76750FFCA901}" type="presParOf" srcId="{23EB9814-B09E-469E-8470-D47B9383ABE9}" destId="{8990EC25-3C90-4104-9BEE-BA460012D97F}" srcOrd="0" destOrd="0" presId="urn:microsoft.com/office/officeart/2005/8/layout/hierarchy2"/>
    <dgm:cxn modelId="{86E2A5F8-939E-40E6-8510-A0AFCCDD470F}" type="presParOf" srcId="{F48A3A3C-41ED-4082-A8D6-57208E9E4E53}" destId="{F0242281-C771-4B60-9215-36B05703378A}" srcOrd="1" destOrd="0" presId="urn:microsoft.com/office/officeart/2005/8/layout/hierarchy2"/>
    <dgm:cxn modelId="{EECCBAF0-2DE6-4692-B3D5-F373629FFFE2}" type="presParOf" srcId="{F0242281-C771-4B60-9215-36B05703378A}" destId="{1A0A58F8-E0AF-4E80-81DD-7AFD5CDB0F21}" srcOrd="0" destOrd="0" presId="urn:microsoft.com/office/officeart/2005/8/layout/hierarchy2"/>
    <dgm:cxn modelId="{28817E2C-737A-427B-A33D-533E4B6551AD}" type="presParOf" srcId="{F0242281-C771-4B60-9215-36B05703378A}" destId="{D2579CFD-A7AA-4AEE-9E9D-BCF8DD54666E}" srcOrd="1" destOrd="0" presId="urn:microsoft.com/office/officeart/2005/8/layout/hierarchy2"/>
    <dgm:cxn modelId="{131A401C-7AA2-4CB7-B63C-B548FCF7D3B6}" type="presParOf" srcId="{4F524072-624F-4607-8C73-AAC840B4A6D2}" destId="{5EB97F26-26FE-4B5A-9FB1-14A929BCDC28}" srcOrd="2" destOrd="0" presId="urn:microsoft.com/office/officeart/2005/8/layout/hierarchy2"/>
    <dgm:cxn modelId="{23BAA277-0D86-4D12-9A07-14B5C6AC1677}" type="presParOf" srcId="{5EB97F26-26FE-4B5A-9FB1-14A929BCDC28}" destId="{58C71D16-F3E0-4AC9-89A3-F1B2DDC0309E}" srcOrd="0" destOrd="0" presId="urn:microsoft.com/office/officeart/2005/8/layout/hierarchy2"/>
    <dgm:cxn modelId="{AAA5B69F-F04B-4016-B320-4B054A87011B}" type="presParOf" srcId="{4F524072-624F-4607-8C73-AAC840B4A6D2}" destId="{01014938-E890-4AA4-8CEB-AC15E63080F6}" srcOrd="3" destOrd="0" presId="urn:microsoft.com/office/officeart/2005/8/layout/hierarchy2"/>
    <dgm:cxn modelId="{6335E071-202C-4BF9-A436-4AB1968B5D6C}" type="presParOf" srcId="{01014938-E890-4AA4-8CEB-AC15E63080F6}" destId="{B94B2DC9-2672-4961-B399-A5DE2B209898}" srcOrd="0" destOrd="0" presId="urn:microsoft.com/office/officeart/2005/8/layout/hierarchy2"/>
    <dgm:cxn modelId="{A351DC28-25EC-4963-8DB3-EF6C7A77DFB3}" type="presParOf" srcId="{01014938-E890-4AA4-8CEB-AC15E63080F6}" destId="{A5718957-1484-4FB1-A1CC-205073658A3D}" srcOrd="1" destOrd="0" presId="urn:microsoft.com/office/officeart/2005/8/layout/hierarchy2"/>
    <dgm:cxn modelId="{1895D0F4-C615-4056-9077-5C01E9DF5AD3}" type="presParOf" srcId="{A5718957-1484-4FB1-A1CC-205073658A3D}" destId="{D87A34AC-90A0-4907-A059-6341C2DC4AD0}" srcOrd="0" destOrd="0" presId="urn:microsoft.com/office/officeart/2005/8/layout/hierarchy2"/>
    <dgm:cxn modelId="{D791C6A4-88B4-4141-B0A4-9C5C3A99D7A6}" type="presParOf" srcId="{D87A34AC-90A0-4907-A059-6341C2DC4AD0}" destId="{E4FA37E0-27B3-4731-B5A0-DBEF70B6A197}" srcOrd="0" destOrd="0" presId="urn:microsoft.com/office/officeart/2005/8/layout/hierarchy2"/>
    <dgm:cxn modelId="{C18D3DBB-D11E-465B-9514-D0610FEB51C7}" type="presParOf" srcId="{A5718957-1484-4FB1-A1CC-205073658A3D}" destId="{24A94380-387E-4DB2-A1EE-241F8E8C7379}" srcOrd="1" destOrd="0" presId="urn:microsoft.com/office/officeart/2005/8/layout/hierarchy2"/>
    <dgm:cxn modelId="{EF7C83AA-22ED-4644-A716-9F2D8CE78178}" type="presParOf" srcId="{24A94380-387E-4DB2-A1EE-241F8E8C7379}" destId="{4CAA697C-D133-401B-A7EF-58A30DC22F07}" srcOrd="0" destOrd="0" presId="urn:microsoft.com/office/officeart/2005/8/layout/hierarchy2"/>
    <dgm:cxn modelId="{BD18B189-9F6D-4EC8-8697-FED102513EB4}" type="presParOf" srcId="{24A94380-387E-4DB2-A1EE-241F8E8C7379}" destId="{88B37D83-9D03-4DCC-B66D-98018875541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5C316-CDE3-4AB7-9654-A1803A5C4A89}">
      <dsp:nvSpPr>
        <dsp:cNvPr id="0" name=""/>
        <dsp:cNvSpPr/>
      </dsp:nvSpPr>
      <dsp:spPr>
        <a:xfrm>
          <a:off x="1587" y="1631156"/>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eQIP</a:t>
          </a:r>
          <a:r>
            <a:rPr lang="en-US" sz="1300" kern="1200" dirty="0"/>
            <a:t> is Reviewed by DSS</a:t>
          </a:r>
        </a:p>
      </dsp:txBody>
      <dsp:txXfrm>
        <a:off x="25068" y="1654637"/>
        <a:ext cx="1556412" cy="754725"/>
      </dsp:txXfrm>
    </dsp:sp>
    <dsp:sp modelId="{6BA552FD-E348-4B0F-8CA0-EFC858CACC48}">
      <dsp:nvSpPr>
        <dsp:cNvPr id="0" name=""/>
        <dsp:cNvSpPr/>
      </dsp:nvSpPr>
      <dsp:spPr>
        <a:xfrm rot="19457599">
          <a:off x="1530725" y="1783760"/>
          <a:ext cx="789824" cy="35507"/>
        </a:xfrm>
        <a:custGeom>
          <a:avLst/>
          <a:gdLst/>
          <a:ahLst/>
          <a:cxnLst/>
          <a:rect l="0" t="0" r="0" b="0"/>
          <a:pathLst>
            <a:path>
              <a:moveTo>
                <a:pt x="0" y="17753"/>
              </a:moveTo>
              <a:lnTo>
                <a:pt x="789824" y="177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05891" y="1781769"/>
        <a:ext cx="39491" cy="39491"/>
      </dsp:txXfrm>
    </dsp:sp>
    <dsp:sp modelId="{65708444-60A4-4ED6-AD99-53D3E23C81FF}">
      <dsp:nvSpPr>
        <dsp:cNvPr id="0" name=""/>
        <dsp:cNvSpPr/>
      </dsp:nvSpPr>
      <dsp:spPr>
        <a:xfrm>
          <a:off x="2246312" y="1170185"/>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Submitted to NBIB for reinvestigation</a:t>
          </a:r>
        </a:p>
      </dsp:txBody>
      <dsp:txXfrm>
        <a:off x="2269793" y="1193666"/>
        <a:ext cx="1556412" cy="754725"/>
      </dsp:txXfrm>
    </dsp:sp>
    <dsp:sp modelId="{23EB9814-B09E-469E-8470-D47B9383ABE9}">
      <dsp:nvSpPr>
        <dsp:cNvPr id="0" name=""/>
        <dsp:cNvSpPr/>
      </dsp:nvSpPr>
      <dsp:spPr>
        <a:xfrm>
          <a:off x="3849687" y="1553275"/>
          <a:ext cx="641350" cy="35507"/>
        </a:xfrm>
        <a:custGeom>
          <a:avLst/>
          <a:gdLst/>
          <a:ahLst/>
          <a:cxnLst/>
          <a:rect l="0" t="0" r="0" b="0"/>
          <a:pathLst>
            <a:path>
              <a:moveTo>
                <a:pt x="0" y="17753"/>
              </a:moveTo>
              <a:lnTo>
                <a:pt x="641350" y="177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54328" y="1554995"/>
        <a:ext cx="32067" cy="32067"/>
      </dsp:txXfrm>
    </dsp:sp>
    <dsp:sp modelId="{1A0A58F8-E0AF-4E80-81DD-7AFD5CDB0F21}">
      <dsp:nvSpPr>
        <dsp:cNvPr id="0" name=""/>
        <dsp:cNvSpPr/>
      </dsp:nvSpPr>
      <dsp:spPr>
        <a:xfrm>
          <a:off x="4491037" y="1170185"/>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New investigation date and eligibility is granted when adjudicated</a:t>
          </a:r>
        </a:p>
      </dsp:txBody>
      <dsp:txXfrm>
        <a:off x="4514518" y="1193666"/>
        <a:ext cx="1556412" cy="754725"/>
      </dsp:txXfrm>
    </dsp:sp>
    <dsp:sp modelId="{5EB97F26-26FE-4B5A-9FB1-14A929BCDC28}">
      <dsp:nvSpPr>
        <dsp:cNvPr id="0" name=""/>
        <dsp:cNvSpPr/>
      </dsp:nvSpPr>
      <dsp:spPr>
        <a:xfrm rot="2142401">
          <a:off x="1530725" y="2244731"/>
          <a:ext cx="789824" cy="35507"/>
        </a:xfrm>
        <a:custGeom>
          <a:avLst/>
          <a:gdLst/>
          <a:ahLst/>
          <a:cxnLst/>
          <a:rect l="0" t="0" r="0" b="0"/>
          <a:pathLst>
            <a:path>
              <a:moveTo>
                <a:pt x="0" y="17753"/>
              </a:moveTo>
              <a:lnTo>
                <a:pt x="789824" y="177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05891" y="2242739"/>
        <a:ext cx="39491" cy="39491"/>
      </dsp:txXfrm>
    </dsp:sp>
    <dsp:sp modelId="{B94B2DC9-2672-4961-B399-A5DE2B209898}">
      <dsp:nvSpPr>
        <dsp:cNvPr id="0" name=""/>
        <dsp:cNvSpPr/>
      </dsp:nvSpPr>
      <dsp:spPr>
        <a:xfrm>
          <a:off x="2246312" y="2092126"/>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Enrolled into CE</a:t>
          </a:r>
        </a:p>
      </dsp:txBody>
      <dsp:txXfrm>
        <a:off x="2269793" y="2115607"/>
        <a:ext cx="1556412" cy="754725"/>
      </dsp:txXfrm>
    </dsp:sp>
    <dsp:sp modelId="{D87A34AC-90A0-4907-A059-6341C2DC4AD0}">
      <dsp:nvSpPr>
        <dsp:cNvPr id="0" name=""/>
        <dsp:cNvSpPr/>
      </dsp:nvSpPr>
      <dsp:spPr>
        <a:xfrm>
          <a:off x="3849687" y="2475216"/>
          <a:ext cx="641350" cy="35507"/>
        </a:xfrm>
        <a:custGeom>
          <a:avLst/>
          <a:gdLst/>
          <a:ahLst/>
          <a:cxnLst/>
          <a:rect l="0" t="0" r="0" b="0"/>
          <a:pathLst>
            <a:path>
              <a:moveTo>
                <a:pt x="0" y="17753"/>
              </a:moveTo>
              <a:lnTo>
                <a:pt x="641350" y="177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54328" y="2476936"/>
        <a:ext cx="32067" cy="32067"/>
      </dsp:txXfrm>
    </dsp:sp>
    <dsp:sp modelId="{4CAA697C-D133-401B-A7EF-58A30DC22F07}">
      <dsp:nvSpPr>
        <dsp:cNvPr id="0" name=""/>
        <dsp:cNvSpPr/>
      </dsp:nvSpPr>
      <dsp:spPr>
        <a:xfrm>
          <a:off x="4491037" y="2092126"/>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PSQ is stopped no new investigation date or eligibility is granted</a:t>
          </a:r>
        </a:p>
      </dsp:txBody>
      <dsp:txXfrm>
        <a:off x="4514518" y="2115607"/>
        <a:ext cx="1556412" cy="7547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1B0925-D018-4694-8BD2-B89F172BCC04}" type="datetimeFigureOut">
              <a:rPr lang="en-US" smtClean="0"/>
              <a:t>10/9/2018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51C376-EA5F-40EB-B5C9-F210D82C3856}" type="slidenum">
              <a:rPr lang="en-US" smtClean="0"/>
              <a:t>‹#›</a:t>
            </a:fld>
            <a:endParaRPr lang="en-US" dirty="0"/>
          </a:p>
        </p:txBody>
      </p:sp>
    </p:spTree>
    <p:extLst>
      <p:ext uri="{BB962C8B-B14F-4D97-AF65-F5344CB8AC3E}">
        <p14:creationId xmlns:p14="http://schemas.microsoft.com/office/powerpoint/2010/main" val="133688753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8F5D99-016A-414A-B5D0-2B391DB0FAA8}" type="datetimeFigureOut">
              <a:rPr lang="en-US" smtClean="0"/>
              <a:t>10/9/2018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5F514-E216-4B0B-9B33-6FEA2EC08AD4}" type="slidenum">
              <a:rPr lang="en-US" smtClean="0"/>
              <a:t>‹#›</a:t>
            </a:fld>
            <a:endParaRPr lang="en-US" dirty="0"/>
          </a:p>
        </p:txBody>
      </p:sp>
    </p:spTree>
    <p:extLst>
      <p:ext uri="{BB962C8B-B14F-4D97-AF65-F5344CB8AC3E}">
        <p14:creationId xmlns:p14="http://schemas.microsoft.com/office/powerpoint/2010/main" val="34468886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*Continuous evaluation uses commercial and Gov’t databases to conduct automated record checks to identify adjudicative relevant information to assist in assessing the continued eligibility of a cleared individual at any time</a:t>
            </a:r>
          </a:p>
          <a:p>
            <a:r>
              <a:rPr lang="en-US" dirty="0"/>
              <a:t>*Implemented</a:t>
            </a:r>
            <a:r>
              <a:rPr lang="en-US" baseline="0" dirty="0"/>
              <a:t> numbers are in new cases, not previously enrolled</a:t>
            </a:r>
          </a:p>
          <a:p>
            <a:pPr marL="176679" indent="-176679">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F5F514-E216-4B0B-9B33-6FEA2EC08AD4}" type="slidenum">
              <a:rPr lang="en-US" smtClean="0"/>
              <a:t>16</a:t>
            </a:fld>
            <a:endParaRPr lang="en-US" dirty="0"/>
          </a:p>
        </p:txBody>
      </p:sp>
    </p:spTree>
    <p:extLst>
      <p:ext uri="{BB962C8B-B14F-4D97-AF65-F5344CB8AC3E}">
        <p14:creationId xmlns:p14="http://schemas.microsoft.com/office/powerpoint/2010/main" val="3964912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*Continuous evaluation uses commercial and Gov’t databases to conduct automated record checks to identify adjudicative relevant information to assist in assessing the continued eligibility of a cleared individual at any time</a:t>
            </a:r>
          </a:p>
          <a:p>
            <a:r>
              <a:rPr lang="en-US" dirty="0"/>
              <a:t>*Implemented</a:t>
            </a:r>
            <a:r>
              <a:rPr lang="en-US" baseline="0" dirty="0"/>
              <a:t> numbers are in new cases, not previously enrolled</a:t>
            </a:r>
          </a:p>
          <a:p>
            <a:pPr marL="176679" indent="-176679">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F5F514-E216-4B0B-9B33-6FEA2EC08AD4}" type="slidenum">
              <a:rPr lang="en-US" smtClean="0"/>
              <a:t>17</a:t>
            </a:fld>
            <a:endParaRPr lang="en-US" dirty="0"/>
          </a:p>
        </p:txBody>
      </p:sp>
    </p:spTree>
    <p:extLst>
      <p:ext uri="{BB962C8B-B14F-4D97-AF65-F5344CB8AC3E}">
        <p14:creationId xmlns:p14="http://schemas.microsoft.com/office/powerpoint/2010/main" val="815096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*Continuous evaluation uses commercial and Gov’t databases to conduct automated record checks to identify adjudicative relevant information to assist in assessing the continued eligibility of a cleared individual at any time</a:t>
            </a:r>
          </a:p>
          <a:p>
            <a:r>
              <a:rPr lang="en-US" dirty="0"/>
              <a:t>*Implemented</a:t>
            </a:r>
            <a:r>
              <a:rPr lang="en-US" baseline="0" dirty="0"/>
              <a:t> numbers are in new cases, not previously enrolled</a:t>
            </a:r>
          </a:p>
          <a:p>
            <a:pPr marL="176679" indent="-176679">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F5F514-E216-4B0B-9B33-6FEA2EC08AD4}" type="slidenum">
              <a:rPr lang="en-US" smtClean="0"/>
              <a:t>18</a:t>
            </a:fld>
            <a:endParaRPr lang="en-US" dirty="0"/>
          </a:p>
        </p:txBody>
      </p:sp>
    </p:spTree>
    <p:extLst>
      <p:ext uri="{BB962C8B-B14F-4D97-AF65-F5344CB8AC3E}">
        <p14:creationId xmlns:p14="http://schemas.microsoft.com/office/powerpoint/2010/main" val="8857715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2F6C"/>
        </a:solidFill>
        <a:effectLst/>
      </p:bgPr>
    </p:bg>
    <p:spTree>
      <p:nvGrpSpPr>
        <p:cNvPr id="1" name=""/>
        <p:cNvGrpSpPr/>
        <p:nvPr/>
      </p:nvGrpSpPr>
      <p:grpSpPr>
        <a:xfrm>
          <a:off x="0" y="0"/>
          <a:ext cx="0" cy="0"/>
          <a:chOff x="0" y="0"/>
          <a:chExt cx="0" cy="0"/>
        </a:xfrm>
      </p:grpSpPr>
      <p:sp>
        <p:nvSpPr>
          <p:cNvPr id="26" name="Text Placeholder 24"/>
          <p:cNvSpPr>
            <a:spLocks noGrp="1"/>
          </p:cNvSpPr>
          <p:nvPr>
            <p:ph type="body" sz="quarter" idx="11" hasCustomPrompt="1"/>
          </p:nvPr>
        </p:nvSpPr>
        <p:spPr>
          <a:xfrm>
            <a:off x="755110" y="3084382"/>
            <a:ext cx="10684021" cy="403097"/>
          </a:xfrm>
          <a:prstGeom prst="rect">
            <a:avLst/>
          </a:prstGeom>
        </p:spPr>
        <p:txBody>
          <a:bodyPr/>
          <a:lstStyle>
            <a:lvl1pPr marL="0" indent="0" algn="ctr">
              <a:buNone/>
              <a:defRPr sz="2400" b="0" cap="all" baseline="0">
                <a:solidFill>
                  <a:schemeClr val="bg1"/>
                </a:solidFill>
                <a:latin typeface="Agency FB" panose="020B0503020202020204" pitchFamily="34" charset="0"/>
              </a:defRPr>
            </a:lvl1pPr>
          </a:lstStyle>
          <a:p>
            <a:pPr lvl="0"/>
            <a:r>
              <a:rPr lang="en-US" dirty="0"/>
              <a:t>PRESENTATION SUBTITLE</a:t>
            </a:r>
          </a:p>
        </p:txBody>
      </p:sp>
      <p:sp>
        <p:nvSpPr>
          <p:cNvPr id="27" name="Text Placeholder 24"/>
          <p:cNvSpPr>
            <a:spLocks noGrp="1"/>
          </p:cNvSpPr>
          <p:nvPr>
            <p:ph type="body" sz="quarter" idx="12" hasCustomPrompt="1"/>
          </p:nvPr>
        </p:nvSpPr>
        <p:spPr>
          <a:xfrm>
            <a:off x="753989" y="4158597"/>
            <a:ext cx="10684021" cy="612333"/>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b="0" baseline="0">
                <a:solidFill>
                  <a:schemeClr val="bg1"/>
                </a:solidFill>
                <a:latin typeface="+mn-lt"/>
              </a:defRPr>
            </a:lvl1pPr>
          </a:lstStyle>
          <a:p>
            <a:pPr lvl="0"/>
            <a:r>
              <a:rPr lang="en-US" dirty="0"/>
              <a:t>Presenter’s Full Name</a:t>
            </a:r>
            <a:br>
              <a:rPr lang="en-US" dirty="0"/>
            </a:br>
            <a:r>
              <a:rPr lang="en-US" dirty="0"/>
              <a:t>Job Title</a:t>
            </a:r>
          </a:p>
          <a:p>
            <a:pPr lvl="0"/>
            <a:endParaRPr lang="en-US" dirty="0"/>
          </a:p>
        </p:txBody>
      </p:sp>
      <p:sp>
        <p:nvSpPr>
          <p:cNvPr id="28" name="Text Placeholder 24"/>
          <p:cNvSpPr>
            <a:spLocks noGrp="1"/>
          </p:cNvSpPr>
          <p:nvPr>
            <p:ph type="body" sz="quarter" idx="13" hasCustomPrompt="1"/>
          </p:nvPr>
        </p:nvSpPr>
        <p:spPr>
          <a:xfrm>
            <a:off x="753989" y="3694076"/>
            <a:ext cx="10684021" cy="374650"/>
          </a:xfrm>
          <a:prstGeom prst="rect">
            <a:avLst/>
          </a:prstGeom>
        </p:spPr>
        <p:txBody>
          <a:bodyPr/>
          <a:lstStyle>
            <a:lvl1pPr marL="0" indent="0" algn="ctr">
              <a:buNone/>
              <a:defRPr sz="1800" b="0" baseline="0">
                <a:solidFill>
                  <a:schemeClr val="bg1"/>
                </a:solidFill>
                <a:latin typeface="+mn-lt"/>
              </a:defRPr>
            </a:lvl1pPr>
          </a:lstStyle>
          <a:p>
            <a:pPr lvl="0"/>
            <a:r>
              <a:rPr lang="en-US" dirty="0"/>
              <a:t>Location/Date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29159" y="5014795"/>
            <a:ext cx="4948480" cy="1195882"/>
          </a:xfrm>
          <a:prstGeom prst="rect">
            <a:avLst/>
          </a:prstGeom>
        </p:spPr>
      </p:pic>
      <p:sp>
        <p:nvSpPr>
          <p:cNvPr id="25" name="Text Placeholder 24"/>
          <p:cNvSpPr>
            <a:spLocks noGrp="1"/>
          </p:cNvSpPr>
          <p:nvPr>
            <p:ph type="body" sz="quarter" idx="10" hasCustomPrompt="1"/>
          </p:nvPr>
        </p:nvSpPr>
        <p:spPr>
          <a:xfrm>
            <a:off x="755111" y="2221008"/>
            <a:ext cx="10684021" cy="863374"/>
          </a:xfrm>
          <a:prstGeom prst="rect">
            <a:avLst/>
          </a:prstGeom>
        </p:spPr>
        <p:txBody>
          <a:bodyPr/>
          <a:lstStyle>
            <a:lvl1pPr marL="0" indent="0" algn="ctr">
              <a:buNone/>
              <a:defRPr sz="6000" b="1" cap="all" baseline="0">
                <a:solidFill>
                  <a:schemeClr val="bg1"/>
                </a:solidFill>
                <a:latin typeface="Agency FB" panose="020B0503020202020204" pitchFamily="34" charset="0"/>
              </a:defRPr>
            </a:lvl1pPr>
          </a:lstStyle>
          <a:p>
            <a:pPr lvl="0"/>
            <a:r>
              <a:rPr lang="en-US" dirty="0"/>
              <a:t>CLICK TO ENTER PRESENTATION TITLE</a:t>
            </a:r>
          </a:p>
        </p:txBody>
      </p:sp>
    </p:spTree>
    <p:extLst>
      <p:ext uri="{BB962C8B-B14F-4D97-AF65-F5344CB8AC3E}">
        <p14:creationId xmlns:p14="http://schemas.microsoft.com/office/powerpoint/2010/main" val="2722306821"/>
      </p:ext>
    </p:extLst>
  </p:cSld>
  <p:clrMapOvr>
    <a:masterClrMapping/>
  </p:clrMapOvr>
  <p:extLst>
    <p:ext uri="{DCECCB84-F9BA-43D5-87BE-67443E8EF086}">
      <p15:sldGuideLst xmlns:p15="http://schemas.microsoft.com/office/powerpoint/2012/main">
        <p15:guide id="1" pos="38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7" name="Text Placeholder 10"/>
          <p:cNvSpPr>
            <a:spLocks noGrp="1"/>
          </p:cNvSpPr>
          <p:nvPr>
            <p:ph type="body" sz="quarter" idx="10" hasCustomPrompt="1"/>
          </p:nvPr>
        </p:nvSpPr>
        <p:spPr>
          <a:xfrm>
            <a:off x="497960" y="481100"/>
            <a:ext cx="6618169" cy="560887"/>
          </a:xfrm>
          <a:prstGeom prst="rect">
            <a:avLst/>
          </a:prstGeom>
        </p:spPr>
        <p:txBody>
          <a:bodyPr/>
          <a:lstStyle>
            <a:lvl1pPr marL="0" indent="0">
              <a:buNone/>
              <a:defRPr sz="4000" b="1" cap="all" baseline="0">
                <a:solidFill>
                  <a:schemeClr val="accent1"/>
                </a:solidFill>
                <a:latin typeface="Agency FB" panose="020B0503020202020204" pitchFamily="34" charset="0"/>
              </a:defRPr>
            </a:lvl1pPr>
          </a:lstStyle>
          <a:p>
            <a:pPr lvl="0"/>
            <a:r>
              <a:rPr lang="en-US" dirty="0"/>
              <a:t>CLICK TO ENTER HEADER</a:t>
            </a:r>
          </a:p>
        </p:txBody>
      </p:sp>
    </p:spTree>
    <p:extLst>
      <p:ext uri="{BB962C8B-B14F-4D97-AF65-F5344CB8AC3E}">
        <p14:creationId xmlns:p14="http://schemas.microsoft.com/office/powerpoint/2010/main" val="74320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rgbClr val="002F6C"/>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33390" y="2397012"/>
            <a:ext cx="8125218" cy="1963594"/>
          </a:xfrm>
          <a:prstGeom prst="rect">
            <a:avLst/>
          </a:prstGeom>
        </p:spPr>
      </p:pic>
    </p:spTree>
    <p:extLst>
      <p:ext uri="{BB962C8B-B14F-4D97-AF65-F5344CB8AC3E}">
        <p14:creationId xmlns:p14="http://schemas.microsoft.com/office/powerpoint/2010/main" val="3235410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hoto with Blue Header and Message">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37027"/>
          </a:xfrm>
          <a:prstGeom prst="rect">
            <a:avLst/>
          </a:prstGeom>
        </p:spPr>
        <p:txBody>
          <a:bodyPr anchor="ctr"/>
          <a:lstStyle>
            <a:lvl1pPr marL="0" indent="0" algn="ctr">
              <a:buNone/>
              <a:defRPr/>
            </a:lvl1pPr>
          </a:lstStyle>
          <a:p>
            <a:endParaRPr lang="en-US" dirty="0"/>
          </a:p>
        </p:txBody>
      </p:sp>
      <p:sp>
        <p:nvSpPr>
          <p:cNvPr id="7" name="Rectangle 6"/>
          <p:cNvSpPr/>
          <p:nvPr userDrawn="1"/>
        </p:nvSpPr>
        <p:spPr>
          <a:xfrm>
            <a:off x="0" y="6237028"/>
            <a:ext cx="12192000" cy="641100"/>
          </a:xfrm>
          <a:prstGeom prst="rect">
            <a:avLst/>
          </a:prstGeom>
          <a:solidFill>
            <a:srgbClr val="002F6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a:ea typeface="+mn-ea"/>
              <a:cs typeface="+mn-cs"/>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2116" y="6370886"/>
            <a:ext cx="1722797" cy="416342"/>
          </a:xfrm>
          <a:prstGeom prst="rect">
            <a:avLst/>
          </a:prstGeom>
        </p:spPr>
      </p:pic>
      <p:sp>
        <p:nvSpPr>
          <p:cNvPr id="11" name="Text Placeholder 10"/>
          <p:cNvSpPr>
            <a:spLocks noGrp="1"/>
          </p:cNvSpPr>
          <p:nvPr>
            <p:ph type="body" sz="quarter" idx="10" hasCustomPrompt="1"/>
          </p:nvPr>
        </p:nvSpPr>
        <p:spPr>
          <a:xfrm>
            <a:off x="533400" y="353512"/>
            <a:ext cx="6618169" cy="560887"/>
          </a:xfrm>
          <a:prstGeom prst="rect">
            <a:avLst/>
          </a:prstGeom>
        </p:spPr>
        <p:txBody>
          <a:bodyPr/>
          <a:lstStyle>
            <a:lvl1pPr marL="0" indent="0">
              <a:buNone/>
              <a:defRPr sz="4000" b="1" cap="all" baseline="0">
                <a:solidFill>
                  <a:srgbClr val="002F6C"/>
                </a:solidFill>
                <a:latin typeface="Agency FB" panose="020B0503020202020204" pitchFamily="34" charset="0"/>
              </a:defRPr>
            </a:lvl1pPr>
          </a:lstStyle>
          <a:p>
            <a:pPr lvl="0"/>
            <a:r>
              <a:rPr lang="en-US" dirty="0"/>
              <a:t>CLICK TO ENTER HEADER</a:t>
            </a:r>
          </a:p>
        </p:txBody>
      </p:sp>
      <p:sp>
        <p:nvSpPr>
          <p:cNvPr id="5" name="Rectangle 4"/>
          <p:cNvSpPr/>
          <p:nvPr userDrawn="1"/>
        </p:nvSpPr>
        <p:spPr>
          <a:xfrm>
            <a:off x="7151569" y="2594573"/>
            <a:ext cx="5040431" cy="3246765"/>
          </a:xfrm>
          <a:prstGeom prst="rect">
            <a:avLst/>
          </a:prstGeom>
          <a:solidFill>
            <a:srgbClr val="FFFFFF">
              <a:alpha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a:ea typeface="+mn-ea"/>
              <a:cs typeface="+mn-cs"/>
            </a:endParaRPr>
          </a:p>
        </p:txBody>
      </p:sp>
      <p:sp>
        <p:nvSpPr>
          <p:cNvPr id="13" name="Text Placeholder 12"/>
          <p:cNvSpPr>
            <a:spLocks noGrp="1"/>
          </p:cNvSpPr>
          <p:nvPr>
            <p:ph type="body" sz="quarter" idx="11" hasCustomPrompt="1"/>
          </p:nvPr>
        </p:nvSpPr>
        <p:spPr>
          <a:xfrm>
            <a:off x="7358796" y="2737125"/>
            <a:ext cx="4625974" cy="2961660"/>
          </a:xfrm>
          <a:prstGeom prst="rect">
            <a:avLst/>
          </a:prstGeom>
          <a:solidFill>
            <a:srgbClr val="FFFFFF">
              <a:alpha val="80000"/>
            </a:srgbClr>
          </a:solidFill>
        </p:spPr>
        <p:txBody>
          <a:bodyPr tIns="91440" bIns="91440" anchor="ctr">
            <a:normAutofit/>
          </a:bodyPr>
          <a:lstStyle>
            <a:lvl1pPr marL="0" indent="0" algn="r">
              <a:lnSpc>
                <a:spcPct val="90000"/>
              </a:lnSpc>
              <a:spcBef>
                <a:spcPts val="0"/>
              </a:spcBef>
              <a:buNone/>
              <a:defRPr sz="4000" kern="1200" cap="all" baseline="0">
                <a:solidFill>
                  <a:srgbClr val="00A3E0"/>
                </a:solidFill>
                <a:latin typeface="Agency FB" panose="020B0503020202020204" pitchFamily="34" charset="0"/>
              </a:defRPr>
            </a:lvl1pPr>
          </a:lstStyle>
          <a:p>
            <a:pPr lvl="0"/>
            <a:r>
              <a:rPr lang="en-US" dirty="0"/>
              <a:t>ADD MESSAGE                HERE.</a:t>
            </a:r>
          </a:p>
        </p:txBody>
      </p:sp>
      <p:sp>
        <p:nvSpPr>
          <p:cNvPr id="10" name="Text Placeholder 2"/>
          <p:cNvSpPr>
            <a:spLocks noGrp="1"/>
          </p:cNvSpPr>
          <p:nvPr>
            <p:ph type="body" sz="quarter" idx="14" hasCustomPrompt="1"/>
          </p:nvPr>
        </p:nvSpPr>
        <p:spPr>
          <a:xfrm>
            <a:off x="4364476" y="6471595"/>
            <a:ext cx="3463048" cy="285750"/>
          </a:xfrm>
          <a:prstGeom prst="rect">
            <a:avLst/>
          </a:prstGeom>
        </p:spPr>
        <p:txBody>
          <a:bodyPr/>
          <a:lstStyle>
            <a:lvl1pPr marL="0" indent="0" algn="ctr">
              <a:buFontTx/>
              <a:buNone/>
              <a:defRPr sz="900" baseline="0">
                <a:solidFill>
                  <a:schemeClr val="bg1"/>
                </a:solidFill>
              </a:defRPr>
            </a:lvl1pPr>
            <a:lvl2pPr marL="457200" indent="0">
              <a:buFontTx/>
              <a:buNone/>
              <a:defRPr sz="1100">
                <a:solidFill>
                  <a:schemeClr val="bg1"/>
                </a:solidFill>
              </a:defRPr>
            </a:lvl2pPr>
            <a:lvl3pPr marL="914400" indent="0">
              <a:buFontTx/>
              <a:buNone/>
              <a:defRPr sz="1050">
                <a:solidFill>
                  <a:schemeClr val="bg1"/>
                </a:solidFill>
              </a:defRPr>
            </a:lvl3pPr>
            <a:lvl4pPr marL="1371600" indent="0">
              <a:buFontTx/>
              <a:buNone/>
              <a:defRPr sz="1000">
                <a:solidFill>
                  <a:schemeClr val="bg1"/>
                </a:solidFill>
              </a:defRPr>
            </a:lvl4pPr>
            <a:lvl5pPr marL="1828800" indent="0">
              <a:buFontTx/>
              <a:buNone/>
              <a:defRPr sz="1000">
                <a:solidFill>
                  <a:schemeClr val="bg1"/>
                </a:solidFill>
              </a:defRPr>
            </a:lvl5pPr>
          </a:lstStyle>
          <a:p>
            <a:pPr lvl="0"/>
            <a:r>
              <a:rPr lang="en-US" dirty="0"/>
              <a:t>LOCKHEED MARTIN PROPIETARY INFORMATION</a:t>
            </a:r>
          </a:p>
        </p:txBody>
      </p:sp>
    </p:spTree>
    <p:extLst>
      <p:ext uri="{BB962C8B-B14F-4D97-AF65-F5344CB8AC3E}">
        <p14:creationId xmlns:p14="http://schemas.microsoft.com/office/powerpoint/2010/main" val="1472823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ext with Header">
    <p:spTree>
      <p:nvGrpSpPr>
        <p:cNvPr id="1" name=""/>
        <p:cNvGrpSpPr/>
        <p:nvPr/>
      </p:nvGrpSpPr>
      <p:grpSpPr>
        <a:xfrm>
          <a:off x="0" y="0"/>
          <a:ext cx="0" cy="0"/>
          <a:chOff x="0" y="0"/>
          <a:chExt cx="0" cy="0"/>
        </a:xfrm>
      </p:grpSpPr>
      <p:sp>
        <p:nvSpPr>
          <p:cNvPr id="3" name="Rectangle 2"/>
          <p:cNvSpPr/>
          <p:nvPr userDrawn="1"/>
        </p:nvSpPr>
        <p:spPr>
          <a:xfrm>
            <a:off x="0" y="6237028"/>
            <a:ext cx="12192000" cy="641100"/>
          </a:xfrm>
          <a:prstGeom prst="rect">
            <a:avLst/>
          </a:prstGeom>
          <a:solidFill>
            <a:srgbClr val="002F6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2116" y="6370886"/>
            <a:ext cx="1722797" cy="416342"/>
          </a:xfrm>
          <a:prstGeom prst="rect">
            <a:avLst/>
          </a:prstGeom>
        </p:spPr>
      </p:pic>
      <p:sp>
        <p:nvSpPr>
          <p:cNvPr id="9" name="Text Placeholder 10"/>
          <p:cNvSpPr>
            <a:spLocks noGrp="1"/>
          </p:cNvSpPr>
          <p:nvPr>
            <p:ph type="body" sz="quarter" idx="10" hasCustomPrompt="1"/>
          </p:nvPr>
        </p:nvSpPr>
        <p:spPr>
          <a:xfrm>
            <a:off x="533400" y="353512"/>
            <a:ext cx="6618169" cy="560887"/>
          </a:xfrm>
          <a:prstGeom prst="rect">
            <a:avLst/>
          </a:prstGeom>
        </p:spPr>
        <p:txBody>
          <a:bodyPr/>
          <a:lstStyle>
            <a:lvl1pPr marL="0" indent="0">
              <a:buNone/>
              <a:defRPr sz="4000" b="1" cap="all" baseline="0">
                <a:solidFill>
                  <a:srgbClr val="002F6C"/>
                </a:solidFill>
                <a:latin typeface="Agency FB" panose="020B0503020202020204" pitchFamily="34" charset="0"/>
              </a:defRPr>
            </a:lvl1pPr>
          </a:lstStyle>
          <a:p>
            <a:pPr lvl="0"/>
            <a:r>
              <a:rPr lang="en-US" dirty="0"/>
              <a:t>CLICK TO ENTER HEADER</a:t>
            </a:r>
          </a:p>
        </p:txBody>
      </p:sp>
      <p:sp>
        <p:nvSpPr>
          <p:cNvPr id="11" name="Text Placeholder 12"/>
          <p:cNvSpPr>
            <a:spLocks noGrp="1"/>
          </p:cNvSpPr>
          <p:nvPr>
            <p:ph type="body" sz="quarter" idx="11" hasCustomPrompt="1"/>
          </p:nvPr>
        </p:nvSpPr>
        <p:spPr>
          <a:xfrm>
            <a:off x="7358796" y="2737125"/>
            <a:ext cx="4625974" cy="2961660"/>
          </a:xfrm>
          <a:prstGeom prst="rect">
            <a:avLst/>
          </a:prstGeom>
        </p:spPr>
        <p:txBody>
          <a:bodyPr anchor="ctr">
            <a:normAutofit/>
          </a:bodyPr>
          <a:lstStyle>
            <a:lvl1pPr marL="0" indent="0" algn="r">
              <a:lnSpc>
                <a:spcPct val="90000"/>
              </a:lnSpc>
              <a:spcBef>
                <a:spcPts val="0"/>
              </a:spcBef>
              <a:buNone/>
              <a:defRPr sz="4000" kern="1200" cap="all" baseline="0">
                <a:solidFill>
                  <a:srgbClr val="00A3E0"/>
                </a:solidFill>
                <a:latin typeface="Agency FB" panose="020B0503020202020204" pitchFamily="34" charset="0"/>
              </a:defRPr>
            </a:lvl1pPr>
          </a:lstStyle>
          <a:p>
            <a:pPr lvl="0"/>
            <a:r>
              <a:rPr lang="en-US" dirty="0"/>
              <a:t>ADD MESSAGE                HERE.</a:t>
            </a:r>
          </a:p>
        </p:txBody>
      </p:sp>
      <p:sp>
        <p:nvSpPr>
          <p:cNvPr id="13" name="Content Placeholder 12"/>
          <p:cNvSpPr>
            <a:spLocks noGrp="1"/>
          </p:cNvSpPr>
          <p:nvPr>
            <p:ph sz="quarter" idx="12" hasCustomPrompt="1"/>
          </p:nvPr>
        </p:nvSpPr>
        <p:spPr>
          <a:xfrm>
            <a:off x="533399" y="1311425"/>
            <a:ext cx="6096000" cy="4387360"/>
          </a:xfrm>
          <a:prstGeom prst="rect">
            <a:avLst/>
          </a:prstGeom>
        </p:spPr>
        <p:txBody>
          <a:bodyPr/>
          <a:lstStyle>
            <a:lvl1pPr marL="0" indent="0">
              <a:buNone/>
              <a:defRPr sz="1800" baseline="0">
                <a:solidFill>
                  <a:srgbClr val="63666A"/>
                </a:solidFill>
                <a:latin typeface="+mn-lt"/>
              </a:defRPr>
            </a:lvl1pPr>
          </a:lstStyle>
          <a:p>
            <a:pPr lvl="0"/>
            <a:r>
              <a:rPr lang="en-US" dirty="0"/>
              <a:t>Click to enter text.</a:t>
            </a:r>
          </a:p>
        </p:txBody>
      </p:sp>
      <p:sp>
        <p:nvSpPr>
          <p:cNvPr id="14" name="Text Placeholder 8"/>
          <p:cNvSpPr>
            <a:spLocks noGrp="1"/>
          </p:cNvSpPr>
          <p:nvPr>
            <p:ph type="body" sz="quarter" idx="13" hasCustomPrompt="1"/>
          </p:nvPr>
        </p:nvSpPr>
        <p:spPr>
          <a:xfrm>
            <a:off x="118693" y="6366995"/>
            <a:ext cx="4193946" cy="393741"/>
          </a:xfrm>
          <a:prstGeom prst="rect">
            <a:avLst/>
          </a:prstGeom>
        </p:spPr>
        <p:txBody>
          <a:bodyPr anchor="ctr"/>
          <a:lstStyle>
            <a:lvl1pPr marL="0" indent="0">
              <a:buNone/>
              <a:defRPr sz="1200">
                <a:solidFill>
                  <a:schemeClr val="bg1"/>
                </a:solidFill>
                <a:latin typeface="+mn-lt"/>
              </a:defRPr>
            </a:lvl1pPr>
          </a:lstStyle>
          <a:p>
            <a:pPr lvl="0"/>
            <a:r>
              <a:rPr lang="en-US" dirty="0"/>
              <a:t>CLICK TO EDIT FOOTER</a:t>
            </a:r>
          </a:p>
        </p:txBody>
      </p:sp>
      <p:sp>
        <p:nvSpPr>
          <p:cNvPr id="8" name="Text Placeholder 2"/>
          <p:cNvSpPr>
            <a:spLocks noGrp="1"/>
          </p:cNvSpPr>
          <p:nvPr>
            <p:ph type="body" sz="quarter" idx="14" hasCustomPrompt="1"/>
          </p:nvPr>
        </p:nvSpPr>
        <p:spPr>
          <a:xfrm>
            <a:off x="4364476" y="6471595"/>
            <a:ext cx="3463048" cy="285750"/>
          </a:xfrm>
          <a:prstGeom prst="rect">
            <a:avLst/>
          </a:prstGeom>
        </p:spPr>
        <p:txBody>
          <a:bodyPr/>
          <a:lstStyle>
            <a:lvl1pPr marL="0" indent="0" algn="ctr">
              <a:buFontTx/>
              <a:buNone/>
              <a:defRPr sz="900" baseline="0">
                <a:solidFill>
                  <a:schemeClr val="bg1"/>
                </a:solidFill>
              </a:defRPr>
            </a:lvl1pPr>
            <a:lvl2pPr marL="457200" indent="0">
              <a:buFontTx/>
              <a:buNone/>
              <a:defRPr sz="1100">
                <a:solidFill>
                  <a:schemeClr val="bg1"/>
                </a:solidFill>
              </a:defRPr>
            </a:lvl2pPr>
            <a:lvl3pPr marL="914400" indent="0">
              <a:buFontTx/>
              <a:buNone/>
              <a:defRPr sz="1050">
                <a:solidFill>
                  <a:schemeClr val="bg1"/>
                </a:solidFill>
              </a:defRPr>
            </a:lvl3pPr>
            <a:lvl4pPr marL="1371600" indent="0">
              <a:buFontTx/>
              <a:buNone/>
              <a:defRPr sz="1000">
                <a:solidFill>
                  <a:schemeClr val="bg1"/>
                </a:solidFill>
              </a:defRPr>
            </a:lvl4pPr>
            <a:lvl5pPr marL="1828800" indent="0">
              <a:buFontTx/>
              <a:buNone/>
              <a:defRPr sz="1000">
                <a:solidFill>
                  <a:schemeClr val="bg1"/>
                </a:solidFill>
              </a:defRPr>
            </a:lvl5pPr>
          </a:lstStyle>
          <a:p>
            <a:pPr lvl="0"/>
            <a:r>
              <a:rPr lang="en-US" dirty="0"/>
              <a:t>DOCUMENT PROTECTION GOES HERE</a:t>
            </a:r>
          </a:p>
        </p:txBody>
      </p:sp>
    </p:spTree>
    <p:extLst>
      <p:ext uri="{BB962C8B-B14F-4D97-AF65-F5344CB8AC3E}">
        <p14:creationId xmlns:p14="http://schemas.microsoft.com/office/powerpoint/2010/main" val="470704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oto with Blue Header and Message">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endParaRPr lang="en-US" dirty="0"/>
          </a:p>
        </p:txBody>
      </p:sp>
      <p:sp>
        <p:nvSpPr>
          <p:cNvPr id="11" name="Text Placeholder 10"/>
          <p:cNvSpPr>
            <a:spLocks noGrp="1"/>
          </p:cNvSpPr>
          <p:nvPr>
            <p:ph type="body" sz="quarter" idx="10" hasCustomPrompt="1"/>
          </p:nvPr>
        </p:nvSpPr>
        <p:spPr>
          <a:xfrm>
            <a:off x="519224" y="481105"/>
            <a:ext cx="6618169" cy="560887"/>
          </a:xfrm>
          <a:prstGeom prst="rect">
            <a:avLst/>
          </a:prstGeom>
        </p:spPr>
        <p:txBody>
          <a:bodyPr/>
          <a:lstStyle>
            <a:lvl1pPr marL="0" indent="0">
              <a:buNone/>
              <a:defRPr sz="4000" b="1" cap="all" baseline="0">
                <a:solidFill>
                  <a:schemeClr val="accent1"/>
                </a:solidFill>
                <a:latin typeface="Agency FB" panose="020B0503020202020204" pitchFamily="34" charset="0"/>
              </a:defRPr>
            </a:lvl1pPr>
          </a:lstStyle>
          <a:p>
            <a:pPr lvl="0"/>
            <a:r>
              <a:rPr lang="en-US" dirty="0"/>
              <a:t>CLICK TO ENTER HEADER</a:t>
            </a:r>
          </a:p>
        </p:txBody>
      </p:sp>
      <p:sp>
        <p:nvSpPr>
          <p:cNvPr id="5" name="Rectangle 4"/>
          <p:cNvSpPr/>
          <p:nvPr userDrawn="1"/>
        </p:nvSpPr>
        <p:spPr>
          <a:xfrm>
            <a:off x="7151569" y="2594573"/>
            <a:ext cx="5040431" cy="3246765"/>
          </a:xfrm>
          <a:prstGeom prst="rect">
            <a:avLst/>
          </a:prstGeom>
          <a:solidFill>
            <a:srgbClr val="FFFFFF">
              <a:alpha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a:ea typeface="+mn-ea"/>
              <a:cs typeface="+mn-cs"/>
            </a:endParaRPr>
          </a:p>
        </p:txBody>
      </p:sp>
      <p:sp>
        <p:nvSpPr>
          <p:cNvPr id="13" name="Text Placeholder 12"/>
          <p:cNvSpPr>
            <a:spLocks noGrp="1"/>
          </p:cNvSpPr>
          <p:nvPr>
            <p:ph type="body" sz="quarter" idx="11" hasCustomPrompt="1"/>
          </p:nvPr>
        </p:nvSpPr>
        <p:spPr>
          <a:xfrm>
            <a:off x="6961851" y="2737125"/>
            <a:ext cx="4625974" cy="2961660"/>
          </a:xfrm>
          <a:prstGeom prst="rect">
            <a:avLst/>
          </a:prstGeom>
          <a:solidFill>
            <a:srgbClr val="FFFFFF">
              <a:alpha val="80000"/>
            </a:srgbClr>
          </a:solidFill>
        </p:spPr>
        <p:txBody>
          <a:bodyPr tIns="91440" bIns="91440" anchor="ctr">
            <a:normAutofit/>
          </a:bodyPr>
          <a:lstStyle>
            <a:lvl1pPr marL="0" indent="0" algn="r">
              <a:lnSpc>
                <a:spcPct val="90000"/>
              </a:lnSpc>
              <a:spcBef>
                <a:spcPts val="0"/>
              </a:spcBef>
              <a:buNone/>
              <a:defRPr sz="4000" kern="1200" cap="all" baseline="0">
                <a:solidFill>
                  <a:schemeClr val="accent2"/>
                </a:solidFill>
                <a:latin typeface="Agency FB" panose="020B0503020202020204" pitchFamily="34" charset="0"/>
              </a:defRPr>
            </a:lvl1pPr>
          </a:lstStyle>
          <a:p>
            <a:pPr lvl="0"/>
            <a:r>
              <a:rPr lang="en-US" dirty="0"/>
              <a:t>ADD MESSAGE                HERE.</a:t>
            </a:r>
          </a:p>
        </p:txBody>
      </p:sp>
    </p:spTree>
    <p:extLst>
      <p:ext uri="{BB962C8B-B14F-4D97-AF65-F5344CB8AC3E}">
        <p14:creationId xmlns:p14="http://schemas.microsoft.com/office/powerpoint/2010/main" val="1545313888"/>
      </p:ext>
    </p:extLst>
  </p:cSld>
  <p:clrMapOvr>
    <a:masterClrMapping/>
  </p:clrMapOvr>
  <p:extLst>
    <p:ext uri="{DCECCB84-F9BA-43D5-87BE-67443E8EF086}">
      <p15:sldGuideLst xmlns:p15="http://schemas.microsoft.com/office/powerpoint/2012/main">
        <p15:guide id="1" pos="3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with White Header and Message">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7088"/>
            <a:ext cx="12192000" cy="6286500"/>
          </a:xfrm>
          <a:prstGeom prst="rect">
            <a:avLst/>
          </a:prstGeom>
        </p:spPr>
        <p:txBody>
          <a:bodyPr anchor="ctr"/>
          <a:lstStyle>
            <a:lvl1pPr marL="0" indent="0" algn="ctr">
              <a:buNone/>
              <a:defRPr>
                <a:solidFill>
                  <a:schemeClr val="tx1"/>
                </a:solidFill>
              </a:defRPr>
            </a:lvl1pPr>
          </a:lstStyle>
          <a:p>
            <a:endParaRPr lang="en-US" dirty="0"/>
          </a:p>
        </p:txBody>
      </p:sp>
      <p:sp>
        <p:nvSpPr>
          <p:cNvPr id="11" name="Text Placeholder 10"/>
          <p:cNvSpPr>
            <a:spLocks noGrp="1"/>
          </p:cNvSpPr>
          <p:nvPr>
            <p:ph type="body" sz="quarter" idx="10" hasCustomPrompt="1"/>
          </p:nvPr>
        </p:nvSpPr>
        <p:spPr>
          <a:xfrm>
            <a:off x="497957" y="481112"/>
            <a:ext cx="6618169" cy="560887"/>
          </a:xfrm>
          <a:prstGeom prst="rect">
            <a:avLst/>
          </a:prstGeom>
        </p:spPr>
        <p:txBody>
          <a:bodyPr/>
          <a:lstStyle>
            <a:lvl1pPr marL="0" indent="0">
              <a:buNone/>
              <a:defRPr sz="4000" b="1" cap="all" baseline="0">
                <a:solidFill>
                  <a:schemeClr val="bg1"/>
                </a:solidFill>
                <a:latin typeface="Agency FB" panose="020B0503020202020204" pitchFamily="34" charset="0"/>
              </a:defRPr>
            </a:lvl1pPr>
          </a:lstStyle>
          <a:p>
            <a:pPr lvl="0"/>
            <a:r>
              <a:rPr lang="en-US" dirty="0"/>
              <a:t>CLICK TO ENTER HEADER</a:t>
            </a:r>
          </a:p>
        </p:txBody>
      </p:sp>
      <p:sp>
        <p:nvSpPr>
          <p:cNvPr id="13" name="Text Placeholder 12"/>
          <p:cNvSpPr>
            <a:spLocks noGrp="1"/>
          </p:cNvSpPr>
          <p:nvPr>
            <p:ph type="body" sz="quarter" idx="11" hasCustomPrompt="1"/>
          </p:nvPr>
        </p:nvSpPr>
        <p:spPr>
          <a:xfrm>
            <a:off x="6954763" y="2737125"/>
            <a:ext cx="4625974" cy="2961660"/>
          </a:xfrm>
          <a:prstGeom prst="rect">
            <a:avLst/>
          </a:prstGeom>
          <a:solidFill>
            <a:srgbClr val="FFFFFF">
              <a:alpha val="80000"/>
            </a:srgbClr>
          </a:solidFill>
        </p:spPr>
        <p:txBody>
          <a:bodyPr tIns="91440" bIns="91440" anchor="ctr">
            <a:normAutofit/>
          </a:bodyPr>
          <a:lstStyle>
            <a:lvl1pPr marL="0" indent="0" algn="r">
              <a:lnSpc>
                <a:spcPct val="90000"/>
              </a:lnSpc>
              <a:spcBef>
                <a:spcPts val="0"/>
              </a:spcBef>
              <a:buNone/>
              <a:defRPr sz="4000" kern="1200" cap="all" baseline="0">
                <a:solidFill>
                  <a:schemeClr val="accent2"/>
                </a:solidFill>
                <a:latin typeface="Agency FB" panose="020B0503020202020204" pitchFamily="34" charset="0"/>
              </a:defRPr>
            </a:lvl1pPr>
          </a:lstStyle>
          <a:p>
            <a:pPr lvl="0"/>
            <a:r>
              <a:rPr lang="en-US" dirty="0"/>
              <a:t>ADD MESSAGE                HERE.</a:t>
            </a:r>
          </a:p>
        </p:txBody>
      </p:sp>
    </p:spTree>
    <p:extLst>
      <p:ext uri="{BB962C8B-B14F-4D97-AF65-F5344CB8AC3E}">
        <p14:creationId xmlns:p14="http://schemas.microsoft.com/office/powerpoint/2010/main" val="341963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with Blue Header">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endParaRPr lang="en-US" dirty="0"/>
          </a:p>
        </p:txBody>
      </p:sp>
      <p:sp>
        <p:nvSpPr>
          <p:cNvPr id="11" name="Text Placeholder 10"/>
          <p:cNvSpPr>
            <a:spLocks noGrp="1"/>
          </p:cNvSpPr>
          <p:nvPr>
            <p:ph type="body" sz="quarter" idx="10" hasCustomPrompt="1"/>
          </p:nvPr>
        </p:nvSpPr>
        <p:spPr>
          <a:xfrm>
            <a:off x="505048" y="481101"/>
            <a:ext cx="6618169" cy="560887"/>
          </a:xfrm>
          <a:prstGeom prst="rect">
            <a:avLst/>
          </a:prstGeom>
        </p:spPr>
        <p:txBody>
          <a:bodyPr/>
          <a:lstStyle>
            <a:lvl1pPr marL="0" indent="0">
              <a:buNone/>
              <a:defRPr sz="4000" b="1" cap="all" baseline="0">
                <a:solidFill>
                  <a:schemeClr val="accent1"/>
                </a:solidFill>
                <a:latin typeface="Agency FB" panose="020B0503020202020204" pitchFamily="34" charset="0"/>
              </a:defRPr>
            </a:lvl1pPr>
          </a:lstStyle>
          <a:p>
            <a:pPr lvl="0"/>
            <a:r>
              <a:rPr lang="en-US" dirty="0"/>
              <a:t>CLICK TO ENTER HEADER</a:t>
            </a:r>
          </a:p>
        </p:txBody>
      </p:sp>
    </p:spTree>
    <p:extLst>
      <p:ext uri="{BB962C8B-B14F-4D97-AF65-F5344CB8AC3E}">
        <p14:creationId xmlns:p14="http://schemas.microsoft.com/office/powerpoint/2010/main" val="317999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 with White Header">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endParaRPr lang="en-US" dirty="0"/>
          </a:p>
        </p:txBody>
      </p:sp>
      <p:sp>
        <p:nvSpPr>
          <p:cNvPr id="11" name="Text Placeholder 10"/>
          <p:cNvSpPr>
            <a:spLocks noGrp="1"/>
          </p:cNvSpPr>
          <p:nvPr>
            <p:ph type="body" sz="quarter" idx="10" hasCustomPrompt="1"/>
          </p:nvPr>
        </p:nvSpPr>
        <p:spPr>
          <a:xfrm>
            <a:off x="505048" y="481099"/>
            <a:ext cx="6618169" cy="560887"/>
          </a:xfrm>
          <a:prstGeom prst="rect">
            <a:avLst/>
          </a:prstGeom>
        </p:spPr>
        <p:txBody>
          <a:bodyPr/>
          <a:lstStyle>
            <a:lvl1pPr marL="0" indent="0">
              <a:buNone/>
              <a:defRPr sz="4000" b="1" cap="all" baseline="0">
                <a:solidFill>
                  <a:schemeClr val="bg1"/>
                </a:solidFill>
                <a:latin typeface="Agency FB" panose="020B0503020202020204" pitchFamily="34" charset="0"/>
              </a:defRPr>
            </a:lvl1pPr>
          </a:lstStyle>
          <a:p>
            <a:pPr lvl="0"/>
            <a:r>
              <a:rPr lang="en-US" dirty="0"/>
              <a:t>CLICK TO ENTER HEADER</a:t>
            </a:r>
          </a:p>
        </p:txBody>
      </p:sp>
    </p:spTree>
    <p:extLst>
      <p:ext uri="{BB962C8B-B14F-4D97-AF65-F5344CB8AC3E}">
        <p14:creationId xmlns:p14="http://schemas.microsoft.com/office/powerpoint/2010/main" val="249865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without Header">
    <p:spTree>
      <p:nvGrpSpPr>
        <p:cNvPr id="1" name=""/>
        <p:cNvGrpSpPr/>
        <p:nvPr/>
      </p:nvGrpSpPr>
      <p:grpSpPr>
        <a:xfrm>
          <a:off x="0" y="0"/>
          <a:ext cx="0" cy="0"/>
          <a:chOff x="0" y="0"/>
          <a:chExt cx="0" cy="0"/>
        </a:xfrm>
      </p:grpSpPr>
      <p:sp>
        <p:nvSpPr>
          <p:cNvPr id="13"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endParaRPr lang="en-US" dirty="0"/>
          </a:p>
        </p:txBody>
      </p:sp>
      <p:sp>
        <p:nvSpPr>
          <p:cNvPr id="14" name="Text Placeholder 12"/>
          <p:cNvSpPr>
            <a:spLocks noGrp="1"/>
          </p:cNvSpPr>
          <p:nvPr>
            <p:ph type="body" sz="quarter" idx="11" hasCustomPrompt="1"/>
          </p:nvPr>
        </p:nvSpPr>
        <p:spPr>
          <a:xfrm>
            <a:off x="6954762" y="2737125"/>
            <a:ext cx="4625974" cy="2961660"/>
          </a:xfrm>
          <a:prstGeom prst="rect">
            <a:avLst/>
          </a:prstGeom>
          <a:solidFill>
            <a:srgbClr val="FFFFFF">
              <a:alpha val="80000"/>
            </a:srgbClr>
          </a:solidFill>
        </p:spPr>
        <p:txBody>
          <a:bodyPr anchor="ctr">
            <a:normAutofit/>
          </a:bodyPr>
          <a:lstStyle>
            <a:lvl1pPr marL="0" indent="0" algn="r">
              <a:lnSpc>
                <a:spcPct val="90000"/>
              </a:lnSpc>
              <a:spcBef>
                <a:spcPts val="0"/>
              </a:spcBef>
              <a:buNone/>
              <a:defRPr sz="4000" kern="1200" cap="all" baseline="0">
                <a:solidFill>
                  <a:schemeClr val="accent2"/>
                </a:solidFill>
                <a:latin typeface="Agency FB" panose="020B0503020202020204" pitchFamily="34" charset="0"/>
              </a:defRPr>
            </a:lvl1pPr>
          </a:lstStyle>
          <a:p>
            <a:pPr lvl="0"/>
            <a:r>
              <a:rPr lang="en-US" dirty="0"/>
              <a:t>ADD MESSAGE                HERE.</a:t>
            </a:r>
          </a:p>
        </p:txBody>
      </p:sp>
    </p:spTree>
    <p:extLst>
      <p:ext uri="{BB962C8B-B14F-4D97-AF65-F5344CB8AC3E}">
        <p14:creationId xmlns:p14="http://schemas.microsoft.com/office/powerpoint/2010/main" val="24768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rgbClr val="002F6C"/>
        </a:solidFill>
        <a:effectLst/>
      </p:bgPr>
    </p:bg>
    <p:spTree>
      <p:nvGrpSpPr>
        <p:cNvPr id="1" name=""/>
        <p:cNvGrpSpPr/>
        <p:nvPr/>
      </p:nvGrpSpPr>
      <p:grpSpPr>
        <a:xfrm>
          <a:off x="0" y="0"/>
          <a:ext cx="0" cy="0"/>
          <a:chOff x="0" y="0"/>
          <a:chExt cx="0" cy="0"/>
        </a:xfrm>
      </p:grpSpPr>
      <p:sp>
        <p:nvSpPr>
          <p:cNvPr id="13" name="Text Placeholder 24"/>
          <p:cNvSpPr>
            <a:spLocks noGrp="1"/>
          </p:cNvSpPr>
          <p:nvPr>
            <p:ph type="body" sz="quarter" idx="10" hasCustomPrompt="1"/>
          </p:nvPr>
        </p:nvSpPr>
        <p:spPr>
          <a:xfrm>
            <a:off x="755111" y="2613367"/>
            <a:ext cx="10684021" cy="863374"/>
          </a:xfrm>
          <a:prstGeom prst="rect">
            <a:avLst/>
          </a:prstGeom>
        </p:spPr>
        <p:txBody>
          <a:bodyPr/>
          <a:lstStyle>
            <a:lvl1pPr marL="0" indent="0" algn="ctr">
              <a:buNone/>
              <a:defRPr sz="6000" b="1" cap="all" baseline="0">
                <a:solidFill>
                  <a:schemeClr val="bg1"/>
                </a:solidFill>
                <a:latin typeface="Agency FB" panose="020B0503020202020204" pitchFamily="34" charset="0"/>
              </a:defRPr>
            </a:lvl1pPr>
          </a:lstStyle>
          <a:p>
            <a:pPr lvl="0"/>
            <a:r>
              <a:rPr lang="en-US" dirty="0"/>
              <a:t>CLICK TO ENTER TRANSITION TITLE</a:t>
            </a:r>
          </a:p>
        </p:txBody>
      </p:sp>
      <p:sp>
        <p:nvSpPr>
          <p:cNvPr id="12" name="Text Placeholder 24"/>
          <p:cNvSpPr>
            <a:spLocks noGrp="1"/>
          </p:cNvSpPr>
          <p:nvPr>
            <p:ph type="body" sz="quarter" idx="11" hasCustomPrompt="1"/>
          </p:nvPr>
        </p:nvSpPr>
        <p:spPr>
          <a:xfrm>
            <a:off x="755110" y="3536666"/>
            <a:ext cx="10684021" cy="612333"/>
          </a:xfrm>
          <a:prstGeom prst="rect">
            <a:avLst/>
          </a:prstGeom>
        </p:spPr>
        <p:txBody>
          <a:bodyPr/>
          <a:lstStyle>
            <a:lvl1pPr marL="0" indent="0" algn="ctr">
              <a:buNone/>
              <a:defRPr sz="2400" b="0" cap="all" baseline="0">
                <a:solidFill>
                  <a:schemeClr val="bg1"/>
                </a:solidFill>
                <a:latin typeface="Agency FB" panose="020B0503020202020204" pitchFamily="34" charset="0"/>
              </a:defRPr>
            </a:lvl1pPr>
          </a:lstStyle>
          <a:p>
            <a:pPr lvl="0"/>
            <a:r>
              <a:rPr lang="en-US" dirty="0"/>
              <a:t>TRANSITION SUBTITLE</a:t>
            </a:r>
          </a:p>
        </p:txBody>
      </p:sp>
    </p:spTree>
    <p:extLst>
      <p:ext uri="{BB962C8B-B14F-4D97-AF65-F5344CB8AC3E}">
        <p14:creationId xmlns:p14="http://schemas.microsoft.com/office/powerpoint/2010/main" val="2344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Header">
    <p:spTree>
      <p:nvGrpSpPr>
        <p:cNvPr id="1" name=""/>
        <p:cNvGrpSpPr/>
        <p:nvPr/>
      </p:nvGrpSpPr>
      <p:grpSpPr>
        <a:xfrm>
          <a:off x="0" y="0"/>
          <a:ext cx="0" cy="0"/>
          <a:chOff x="0" y="0"/>
          <a:chExt cx="0" cy="0"/>
        </a:xfrm>
      </p:grpSpPr>
      <p:sp>
        <p:nvSpPr>
          <p:cNvPr id="9" name="Text Placeholder 10"/>
          <p:cNvSpPr>
            <a:spLocks noGrp="1"/>
          </p:cNvSpPr>
          <p:nvPr>
            <p:ph type="body" sz="quarter" idx="10" hasCustomPrompt="1"/>
          </p:nvPr>
        </p:nvSpPr>
        <p:spPr>
          <a:xfrm>
            <a:off x="512136" y="481099"/>
            <a:ext cx="6618169" cy="560887"/>
          </a:xfrm>
          <a:prstGeom prst="rect">
            <a:avLst/>
          </a:prstGeom>
        </p:spPr>
        <p:txBody>
          <a:bodyPr/>
          <a:lstStyle>
            <a:lvl1pPr marL="0" indent="0">
              <a:buNone/>
              <a:defRPr sz="4000" b="1" cap="all" baseline="0">
                <a:solidFill>
                  <a:schemeClr val="accent1"/>
                </a:solidFill>
                <a:latin typeface="Agency FB" panose="020B0503020202020204" pitchFamily="34" charset="0"/>
              </a:defRPr>
            </a:lvl1pPr>
          </a:lstStyle>
          <a:p>
            <a:pPr lvl="0"/>
            <a:r>
              <a:rPr lang="en-US" dirty="0"/>
              <a:t>CLICK TO ENTER HEADER</a:t>
            </a:r>
          </a:p>
        </p:txBody>
      </p:sp>
      <p:sp>
        <p:nvSpPr>
          <p:cNvPr id="11" name="Text Placeholder 12"/>
          <p:cNvSpPr>
            <a:spLocks noGrp="1"/>
          </p:cNvSpPr>
          <p:nvPr>
            <p:ph type="body" sz="quarter" idx="11" hasCustomPrompt="1"/>
          </p:nvPr>
        </p:nvSpPr>
        <p:spPr>
          <a:xfrm>
            <a:off x="6954763" y="2737125"/>
            <a:ext cx="4625974" cy="2961660"/>
          </a:xfrm>
          <a:prstGeom prst="rect">
            <a:avLst/>
          </a:prstGeom>
        </p:spPr>
        <p:txBody>
          <a:bodyPr anchor="ctr">
            <a:normAutofit/>
          </a:bodyPr>
          <a:lstStyle>
            <a:lvl1pPr marL="0" indent="0" algn="r">
              <a:lnSpc>
                <a:spcPct val="90000"/>
              </a:lnSpc>
              <a:spcBef>
                <a:spcPts val="0"/>
              </a:spcBef>
              <a:buNone/>
              <a:defRPr sz="4000" kern="1200" cap="all" baseline="0">
                <a:solidFill>
                  <a:schemeClr val="accent2"/>
                </a:solidFill>
                <a:latin typeface="Agency FB" panose="020B0503020202020204" pitchFamily="34" charset="0"/>
              </a:defRPr>
            </a:lvl1pPr>
          </a:lstStyle>
          <a:p>
            <a:pPr lvl="0"/>
            <a:r>
              <a:rPr lang="en-US" dirty="0"/>
              <a:t>ADD MESSAGE                HERE.</a:t>
            </a:r>
          </a:p>
        </p:txBody>
      </p:sp>
      <p:sp>
        <p:nvSpPr>
          <p:cNvPr id="13" name="Content Placeholder 12"/>
          <p:cNvSpPr>
            <a:spLocks noGrp="1"/>
          </p:cNvSpPr>
          <p:nvPr>
            <p:ph sz="quarter" idx="12" hasCustomPrompt="1"/>
          </p:nvPr>
        </p:nvSpPr>
        <p:spPr>
          <a:xfrm>
            <a:off x="533399" y="1311425"/>
            <a:ext cx="6096000" cy="4387360"/>
          </a:xfrm>
          <a:prstGeom prst="rect">
            <a:avLst/>
          </a:prstGeom>
        </p:spPr>
        <p:txBody>
          <a:bodyPr/>
          <a:lstStyle>
            <a:lvl1pPr marL="0" indent="0">
              <a:buFontTx/>
              <a:buNone/>
              <a:defRPr sz="1800" baseline="0">
                <a:solidFill>
                  <a:srgbClr val="63666A"/>
                </a:solidFill>
                <a:latin typeface="+mn-lt"/>
              </a:defRPr>
            </a:lvl1pPr>
            <a:lvl2pPr>
              <a:defRPr sz="1600">
                <a:solidFill>
                  <a:schemeClr val="tx1"/>
                </a:solidFill>
              </a:defRPr>
            </a:lvl2pPr>
            <a:lvl3pPr>
              <a:defRPr sz="1400"/>
            </a:lvl3pPr>
            <a:lvl4pPr>
              <a:defRPr sz="1400"/>
            </a:lvl4pPr>
            <a:lvl5pPr>
              <a:defRPr sz="1400"/>
            </a:lvl5pPr>
            <a:lvl6pPr>
              <a:defRPr sz="1400"/>
            </a:lvl6pPr>
            <a:lvl7pPr>
              <a:defRPr sz="1400"/>
            </a:lvl7pPr>
            <a:lvl8pPr>
              <a:defRPr sz="1400"/>
            </a:lvl8pPr>
            <a:lvl9pPr marL="3657600" indent="0">
              <a:buNone/>
              <a:defRPr/>
            </a:lvl9pPr>
          </a:lstStyle>
          <a:p>
            <a:pPr lvl="0"/>
            <a:r>
              <a:rPr lang="en-US" dirty="0"/>
              <a:t>Click to enter text.</a:t>
            </a:r>
          </a:p>
        </p:txBody>
      </p:sp>
    </p:spTree>
    <p:extLst>
      <p:ext uri="{BB962C8B-B14F-4D97-AF65-F5344CB8AC3E}">
        <p14:creationId xmlns:p14="http://schemas.microsoft.com/office/powerpoint/2010/main" val="28279727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Text with Header">
    <p:spTree>
      <p:nvGrpSpPr>
        <p:cNvPr id="1" name=""/>
        <p:cNvGrpSpPr/>
        <p:nvPr/>
      </p:nvGrpSpPr>
      <p:grpSpPr>
        <a:xfrm>
          <a:off x="0" y="0"/>
          <a:ext cx="0" cy="0"/>
          <a:chOff x="0" y="0"/>
          <a:chExt cx="0" cy="0"/>
        </a:xfrm>
      </p:grpSpPr>
      <p:sp>
        <p:nvSpPr>
          <p:cNvPr id="9" name="Text Placeholder 10"/>
          <p:cNvSpPr>
            <a:spLocks noGrp="1"/>
          </p:cNvSpPr>
          <p:nvPr>
            <p:ph type="body" sz="quarter" idx="10" hasCustomPrompt="1"/>
          </p:nvPr>
        </p:nvSpPr>
        <p:spPr>
          <a:xfrm>
            <a:off x="497960" y="481100"/>
            <a:ext cx="6618169" cy="560887"/>
          </a:xfrm>
          <a:prstGeom prst="rect">
            <a:avLst/>
          </a:prstGeom>
        </p:spPr>
        <p:txBody>
          <a:bodyPr/>
          <a:lstStyle>
            <a:lvl1pPr marL="0" indent="0">
              <a:buNone/>
              <a:defRPr sz="4000" b="1" cap="all" baseline="0">
                <a:solidFill>
                  <a:schemeClr val="accent1"/>
                </a:solidFill>
                <a:latin typeface="Agency FB" panose="020B0503020202020204" pitchFamily="34" charset="0"/>
              </a:defRPr>
            </a:lvl1pPr>
          </a:lstStyle>
          <a:p>
            <a:pPr lvl="0"/>
            <a:r>
              <a:rPr lang="en-US" dirty="0"/>
              <a:t>CLICK TO ENTER HEADER</a:t>
            </a:r>
          </a:p>
        </p:txBody>
      </p:sp>
      <p:sp>
        <p:nvSpPr>
          <p:cNvPr id="10" name="Text Placeholder 12"/>
          <p:cNvSpPr>
            <a:spLocks noGrp="1"/>
          </p:cNvSpPr>
          <p:nvPr>
            <p:ph type="body" sz="quarter" idx="11" hasCustomPrompt="1"/>
          </p:nvPr>
        </p:nvSpPr>
        <p:spPr>
          <a:xfrm>
            <a:off x="7068170" y="2737125"/>
            <a:ext cx="4625974" cy="2961660"/>
          </a:xfrm>
          <a:prstGeom prst="rect">
            <a:avLst/>
          </a:prstGeom>
        </p:spPr>
        <p:txBody>
          <a:bodyPr anchor="ctr">
            <a:normAutofit/>
          </a:bodyPr>
          <a:lstStyle>
            <a:lvl1pPr marL="0" indent="0" algn="r">
              <a:lnSpc>
                <a:spcPct val="90000"/>
              </a:lnSpc>
              <a:spcBef>
                <a:spcPts val="0"/>
              </a:spcBef>
              <a:buNone/>
              <a:defRPr sz="4000" kern="1200" cap="all" baseline="0">
                <a:solidFill>
                  <a:schemeClr val="accent2"/>
                </a:solidFill>
                <a:latin typeface="Agency FB" panose="020B0503020202020204" pitchFamily="34" charset="0"/>
              </a:defRPr>
            </a:lvl1pPr>
          </a:lstStyle>
          <a:p>
            <a:pPr lvl="0"/>
            <a:r>
              <a:rPr lang="en-US" dirty="0"/>
              <a:t>ADD MESSAGE                HERE.</a:t>
            </a:r>
          </a:p>
        </p:txBody>
      </p:sp>
      <p:sp>
        <p:nvSpPr>
          <p:cNvPr id="11" name="Content Placeholder 12"/>
          <p:cNvSpPr>
            <a:spLocks noGrp="1"/>
          </p:cNvSpPr>
          <p:nvPr>
            <p:ph sz="quarter" idx="12" hasCustomPrompt="1"/>
          </p:nvPr>
        </p:nvSpPr>
        <p:spPr>
          <a:xfrm>
            <a:off x="533399" y="1311425"/>
            <a:ext cx="6096000" cy="4387360"/>
          </a:xfrm>
          <a:prstGeom prst="rect">
            <a:avLst/>
          </a:prstGeom>
        </p:spPr>
        <p:txBody>
          <a:bodyPr/>
          <a:lstStyle>
            <a:lvl1pPr marL="285750" indent="-285750">
              <a:buFont typeface="Arial" panose="020B0604020202020204" pitchFamily="34" charset="0"/>
              <a:buChar char="•"/>
              <a:defRPr sz="1800" baseline="0">
                <a:solidFill>
                  <a:schemeClr val="tx1"/>
                </a:solidFill>
                <a:latin typeface="+mn-lt"/>
              </a:defRPr>
            </a:lvl1pPr>
            <a:lvl2pPr>
              <a:defRPr sz="1600">
                <a:solidFill>
                  <a:srgbClr val="63666A"/>
                </a:solidFill>
              </a:defRPr>
            </a:lvl2pPr>
            <a:lvl3pPr>
              <a:defRPr sz="1400">
                <a:solidFill>
                  <a:srgbClr val="63666A"/>
                </a:solidFill>
              </a:defRPr>
            </a:lvl3pPr>
            <a:lvl4pPr>
              <a:defRPr sz="1400">
                <a:solidFill>
                  <a:srgbClr val="63666A"/>
                </a:solidFill>
              </a:defRPr>
            </a:lvl4pPr>
            <a:lvl5pPr>
              <a:defRPr sz="1400">
                <a:solidFill>
                  <a:srgbClr val="63666A"/>
                </a:solidFill>
              </a:defRPr>
            </a:lvl5pPr>
            <a:lvl6pPr>
              <a:defRPr sz="1400">
                <a:solidFill>
                  <a:srgbClr val="63666A"/>
                </a:solidFill>
              </a:defRPr>
            </a:lvl6pPr>
            <a:lvl7pPr>
              <a:defRPr sz="1400"/>
            </a:lvl7pPr>
            <a:lvl8pPr>
              <a:defRPr sz="1400"/>
            </a:lvl8pPr>
            <a:lvl9pPr marL="3657600" indent="0">
              <a:buNone/>
              <a:defRPr/>
            </a:lvl9pPr>
          </a:lstStyle>
          <a:p>
            <a:pPr lvl="0"/>
            <a:r>
              <a:rPr lang="en-US" dirty="0"/>
              <a:t>Click to enter bulleted text.</a:t>
            </a:r>
          </a:p>
        </p:txBody>
      </p:sp>
    </p:spTree>
    <p:extLst>
      <p:ext uri="{BB962C8B-B14F-4D97-AF65-F5344CB8AC3E}">
        <p14:creationId xmlns:p14="http://schemas.microsoft.com/office/powerpoint/2010/main" val="89811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6286500"/>
            <a:ext cx="1219200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2"/>
          <p:cNvSpPr txBox="1">
            <a:spLocks/>
          </p:cNvSpPr>
          <p:nvPr userDrawn="1"/>
        </p:nvSpPr>
        <p:spPr>
          <a:xfrm>
            <a:off x="507668" y="6478683"/>
            <a:ext cx="3463048" cy="285750"/>
          </a:xfrm>
          <a:prstGeom prst="rect">
            <a:avLst/>
          </a:prstGeom>
        </p:spPr>
        <p:txBody>
          <a:bodyPr/>
          <a:lstStyle>
            <a:lvl1pPr marL="0" indent="0" algn="l" defTabSz="914400" rtl="0" eaLnBrk="1" latinLnBrk="0" hangingPunct="1">
              <a:lnSpc>
                <a:spcPct val="90000"/>
              </a:lnSpc>
              <a:spcBef>
                <a:spcPts val="1000"/>
              </a:spcBef>
              <a:buFontTx/>
              <a:buNone/>
              <a:defRPr sz="900" kern="1200" baseline="0">
                <a:solidFill>
                  <a:schemeClr val="accent1"/>
                </a:solidFill>
                <a:latin typeface="+mn-lt"/>
                <a:ea typeface="+mn-ea"/>
                <a:cs typeface="+mn-cs"/>
              </a:defRPr>
            </a:lvl1pPr>
            <a:lvl2pPr marL="457200" indent="0" algn="l" defTabSz="914400" rtl="0" eaLnBrk="1" latinLnBrk="0" hangingPunct="1">
              <a:lnSpc>
                <a:spcPct val="90000"/>
              </a:lnSpc>
              <a:spcBef>
                <a:spcPts val="500"/>
              </a:spcBef>
              <a:buFontTx/>
              <a:buNone/>
              <a:defRPr sz="11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Tx/>
              <a:buNone/>
              <a:defRPr sz="105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Tx/>
              <a:buNone/>
              <a:defRPr sz="10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Tx/>
              <a:buNone/>
              <a:defRPr sz="1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900" b="1" dirty="0">
                <a:solidFill>
                  <a:schemeClr val="bg1"/>
                </a:solidFill>
              </a:rPr>
              <a:t>3/26/2018</a:t>
            </a:r>
          </a:p>
        </p:txBody>
      </p:sp>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100930" y="6392159"/>
            <a:ext cx="1479820" cy="357607"/>
          </a:xfrm>
          <a:prstGeom prst="rect">
            <a:avLst/>
          </a:prstGeom>
        </p:spPr>
      </p:pic>
      <p:sp>
        <p:nvSpPr>
          <p:cNvPr id="8" name="TextBox 7"/>
          <p:cNvSpPr txBox="1"/>
          <p:nvPr userDrawn="1"/>
        </p:nvSpPr>
        <p:spPr>
          <a:xfrm>
            <a:off x="11582400" y="6464593"/>
            <a:ext cx="609600" cy="230832"/>
          </a:xfrm>
          <a:prstGeom prst="rect">
            <a:avLst/>
          </a:prstGeom>
          <a:noFill/>
        </p:spPr>
        <p:txBody>
          <a:bodyPr wrap="square" rtlCol="0">
            <a:spAutoFit/>
          </a:bodyPr>
          <a:lstStyle/>
          <a:p>
            <a:pPr algn="ctr"/>
            <a:fld id="{E5264778-C0F2-4A1D-870D-8751F1230773}" type="slidenum">
              <a:rPr lang="en-US" sz="900" smtClean="0">
                <a:solidFill>
                  <a:schemeClr val="bg1"/>
                </a:solidFill>
              </a:rPr>
              <a:pPr algn="ctr"/>
              <a:t>‹#›</a:t>
            </a:fld>
            <a:endParaRPr lang="en-US" sz="900" dirty="0">
              <a:solidFill>
                <a:schemeClr val="bg1"/>
              </a:solidFill>
            </a:endParaRPr>
          </a:p>
        </p:txBody>
      </p:sp>
    </p:spTree>
    <p:extLst>
      <p:ext uri="{BB962C8B-B14F-4D97-AF65-F5344CB8AC3E}">
        <p14:creationId xmlns:p14="http://schemas.microsoft.com/office/powerpoint/2010/main" val="74540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7" r:id="rId4"/>
    <p:sldLayoutId id="2147483658" r:id="rId5"/>
    <p:sldLayoutId id="2147483651" r:id="rId6"/>
    <p:sldLayoutId id="2147483652" r:id="rId7"/>
    <p:sldLayoutId id="2147483653" r:id="rId8"/>
    <p:sldLayoutId id="2147483656" r:id="rId9"/>
    <p:sldLayoutId id="2147483654" r:id="rId10"/>
    <p:sldLayoutId id="2147483655"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84" userDrawn="1">
          <p15:clr>
            <a:srgbClr val="F26B43"/>
          </p15:clr>
        </p15:guide>
        <p15:guide id="3" pos="7296" userDrawn="1">
          <p15:clr>
            <a:srgbClr val="F26B43"/>
          </p15:clr>
        </p15:guide>
        <p15:guide id="4" orient="horz" pos="360" userDrawn="1">
          <p15:clr>
            <a:srgbClr val="F26B43"/>
          </p15:clr>
        </p15:guide>
        <p15:guide id="5" orient="horz" pos="2160" userDrawn="1">
          <p15:clr>
            <a:srgbClr val="F26B43"/>
          </p15:clr>
        </p15:guide>
        <p15:guide id="6" orient="horz" pos="39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dirty="0"/>
              <a:t>Rebecca Devore</a:t>
            </a:r>
          </a:p>
          <a:p>
            <a:r>
              <a:rPr lang="en-US" dirty="0"/>
              <a:t>Security Representative Associate</a:t>
            </a:r>
          </a:p>
        </p:txBody>
      </p:sp>
      <p:sp>
        <p:nvSpPr>
          <p:cNvPr id="5" name="Text Placeholder 4"/>
          <p:cNvSpPr>
            <a:spLocks noGrp="1"/>
          </p:cNvSpPr>
          <p:nvPr>
            <p:ph type="body" sz="quarter" idx="10"/>
          </p:nvPr>
        </p:nvSpPr>
        <p:spPr>
          <a:xfrm>
            <a:off x="671221" y="1742835"/>
            <a:ext cx="10684021" cy="863374"/>
          </a:xfrm>
        </p:spPr>
        <p:txBody>
          <a:bodyPr/>
          <a:lstStyle/>
          <a:p>
            <a:r>
              <a:rPr lang="en-US" dirty="0"/>
              <a:t>DISS</a:t>
            </a:r>
          </a:p>
          <a:p>
            <a:r>
              <a:rPr lang="en-US" dirty="0"/>
              <a:t>A JVS Overview </a:t>
            </a:r>
          </a:p>
        </p:txBody>
      </p:sp>
    </p:spTree>
    <p:extLst>
      <p:ext uri="{BB962C8B-B14F-4D97-AF65-F5344CB8AC3E}">
        <p14:creationId xmlns:p14="http://schemas.microsoft.com/office/powerpoint/2010/main" val="4045299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Uploading SF312s</a:t>
            </a:r>
          </a:p>
        </p:txBody>
      </p:sp>
      <p:sp>
        <p:nvSpPr>
          <p:cNvPr id="5" name="Content Placeholder 2">
            <a:extLst>
              <a:ext uri="{FF2B5EF4-FFF2-40B4-BE49-F238E27FC236}">
                <a16:creationId xmlns:a16="http://schemas.microsoft.com/office/drawing/2014/main" id="{D3413D61-C614-4013-B840-64D86378C30D}"/>
              </a:ext>
            </a:extLst>
          </p:cNvPr>
          <p:cNvSpPr>
            <a:spLocks noGrp="1"/>
          </p:cNvSpPr>
          <p:nvPr/>
        </p:nvSpPr>
        <p:spPr>
          <a:xfrm>
            <a:off x="838200" y="125333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NDA will show in JVS once entered into JPAS.</a:t>
            </a:r>
          </a:p>
          <a:p>
            <a:r>
              <a:rPr lang="en-US" sz="1800" dirty="0"/>
              <a:t>Can real-time load SF312s but JPAS will not push for at least 3 days</a:t>
            </a:r>
          </a:p>
          <a:p>
            <a:r>
              <a:rPr lang="en-US" sz="1800" dirty="0"/>
              <a:t>To upload the SF312 click under subject details</a:t>
            </a:r>
          </a:p>
          <a:p>
            <a:pPr lvl="1"/>
            <a:r>
              <a:rPr lang="en-US" sz="1800" dirty="0"/>
              <a:t>Access tab</a:t>
            </a:r>
          </a:p>
          <a:p>
            <a:pPr lvl="1"/>
            <a:r>
              <a:rPr lang="en-US" sz="1800" dirty="0"/>
              <a:t>Green box will appear to upload</a:t>
            </a:r>
          </a:p>
          <a:p>
            <a:pPr lvl="1"/>
            <a:r>
              <a:rPr lang="en-US" sz="1800" dirty="0"/>
              <a:t>Max on file size</a:t>
            </a:r>
          </a:p>
          <a:p>
            <a:r>
              <a:rPr lang="en-US" sz="1800" dirty="0"/>
              <a:t>If no green box is present, check the category on the main page.  If there is not a category in JVS  but you have a relationship in JPAS, contact DMDC.</a:t>
            </a:r>
          </a:p>
          <a:p>
            <a:endParaRPr lang="en-US" dirty="0"/>
          </a:p>
          <a:p>
            <a:endParaRPr lang="en-US" dirty="0"/>
          </a:p>
        </p:txBody>
      </p:sp>
    </p:spTree>
    <p:extLst>
      <p:ext uri="{BB962C8B-B14F-4D97-AF65-F5344CB8AC3E}">
        <p14:creationId xmlns:p14="http://schemas.microsoft.com/office/powerpoint/2010/main" val="194763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What we’ve learned</a:t>
            </a:r>
          </a:p>
        </p:txBody>
      </p:sp>
      <p:sp>
        <p:nvSpPr>
          <p:cNvPr id="5" name="Content Placeholder 2">
            <a:extLst>
              <a:ext uri="{FF2B5EF4-FFF2-40B4-BE49-F238E27FC236}">
                <a16:creationId xmlns:a16="http://schemas.microsoft.com/office/drawing/2014/main" id="{D3413D61-C614-4013-B840-64D86378C30D}"/>
              </a:ext>
            </a:extLst>
          </p:cNvPr>
          <p:cNvSpPr>
            <a:spLocks noGrp="1"/>
          </p:cNvSpPr>
          <p:nvPr/>
        </p:nvSpPr>
        <p:spPr>
          <a:xfrm>
            <a:off x="838200" y="125333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Near to real time = 3 days</a:t>
            </a:r>
          </a:p>
          <a:p>
            <a:r>
              <a:rPr lang="en-US" sz="1800" dirty="0"/>
              <a:t>If you don’t know, call (we are frequent callers to DMDC)</a:t>
            </a:r>
          </a:p>
          <a:p>
            <a:r>
              <a:rPr lang="en-US" sz="1800" dirty="0"/>
              <a:t>Track, track, track</a:t>
            </a:r>
          </a:p>
          <a:p>
            <a:endParaRPr lang="en-US" dirty="0"/>
          </a:p>
          <a:p>
            <a:endParaRPr lang="en-US" dirty="0"/>
          </a:p>
        </p:txBody>
      </p:sp>
    </p:spTree>
    <p:extLst>
      <p:ext uri="{BB962C8B-B14F-4D97-AF65-F5344CB8AC3E}">
        <p14:creationId xmlns:p14="http://schemas.microsoft.com/office/powerpoint/2010/main" val="151033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Locations to find help</a:t>
            </a:r>
          </a:p>
        </p:txBody>
      </p:sp>
      <p:sp>
        <p:nvSpPr>
          <p:cNvPr id="5" name="Content Placeholder 2">
            <a:extLst>
              <a:ext uri="{FF2B5EF4-FFF2-40B4-BE49-F238E27FC236}">
                <a16:creationId xmlns:a16="http://schemas.microsoft.com/office/drawing/2014/main" id="{D3413D61-C614-4013-B840-64D86378C30D}"/>
              </a:ext>
            </a:extLst>
          </p:cNvPr>
          <p:cNvSpPr>
            <a:spLocks noGrp="1"/>
          </p:cNvSpPr>
          <p:nvPr/>
        </p:nvSpPr>
        <p:spPr>
          <a:xfrm>
            <a:off x="838200" y="102682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Recommended CDSE STEPP Training Courses  </a:t>
            </a:r>
          </a:p>
          <a:p>
            <a:pPr lvl="1"/>
            <a:r>
              <a:rPr lang="en-US" sz="1700" dirty="0"/>
              <a:t>DISS Portal (EX101.16)</a:t>
            </a:r>
          </a:p>
          <a:p>
            <a:pPr lvl="1"/>
            <a:r>
              <a:rPr lang="en-US" sz="1700" dirty="0"/>
              <a:t>DISS Hierarchy Management (EX100.16) </a:t>
            </a:r>
          </a:p>
          <a:p>
            <a:pPr lvl="1"/>
            <a:endParaRPr lang="en-US" sz="1700" dirty="0"/>
          </a:p>
          <a:p>
            <a:r>
              <a:rPr lang="en-US" sz="2100" dirty="0"/>
              <a:t>When you log into DISS there is a help link that will take you to the user guide.</a:t>
            </a:r>
          </a:p>
          <a:p>
            <a:endParaRPr lang="en-US" sz="2100" dirty="0"/>
          </a:p>
          <a:p>
            <a:r>
              <a:rPr lang="en-US" sz="2100" dirty="0"/>
              <a:t>http://www.dss.mil/index.html DSS homepage for any updates (August 20th News DISS tips and tricks) Very helpful</a:t>
            </a:r>
          </a:p>
          <a:p>
            <a:endParaRPr lang="en-US" dirty="0"/>
          </a:p>
          <a:p>
            <a:endParaRPr lang="en-US" dirty="0"/>
          </a:p>
        </p:txBody>
      </p:sp>
    </p:spTree>
    <p:extLst>
      <p:ext uri="{BB962C8B-B14F-4D97-AF65-F5344CB8AC3E}">
        <p14:creationId xmlns:p14="http://schemas.microsoft.com/office/powerpoint/2010/main" val="1471852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DSS notification of interest</a:t>
            </a:r>
          </a:p>
        </p:txBody>
      </p:sp>
      <p:sp>
        <p:nvSpPr>
          <p:cNvPr id="5" name="Content Placeholder 2">
            <a:extLst>
              <a:ext uri="{FF2B5EF4-FFF2-40B4-BE49-F238E27FC236}">
                <a16:creationId xmlns:a16="http://schemas.microsoft.com/office/drawing/2014/main" id="{D3413D61-C614-4013-B840-64D86378C30D}"/>
              </a:ext>
            </a:extLst>
          </p:cNvPr>
          <p:cNvSpPr>
            <a:spLocks noGrp="1"/>
          </p:cNvSpPr>
          <p:nvPr/>
        </p:nvSpPr>
        <p:spPr>
          <a:xfrm>
            <a:off x="838200" y="102682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The next slide was information that can be located on the DSS website that we felt you may need to know. A full article of the NISS transition plan can be found there and we recommend you go over to see how this could impact your organization.</a:t>
            </a:r>
          </a:p>
          <a:p>
            <a:endParaRPr lang="en-US" dirty="0"/>
          </a:p>
          <a:p>
            <a:endParaRPr lang="en-US" dirty="0"/>
          </a:p>
        </p:txBody>
      </p:sp>
    </p:spTree>
    <p:extLst>
      <p:ext uri="{BB962C8B-B14F-4D97-AF65-F5344CB8AC3E}">
        <p14:creationId xmlns:p14="http://schemas.microsoft.com/office/powerpoint/2010/main" val="313548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NISS Transition Plan</a:t>
            </a:r>
          </a:p>
        </p:txBody>
      </p:sp>
      <p:sp>
        <p:nvSpPr>
          <p:cNvPr id="5" name="Content Placeholder 2">
            <a:extLst>
              <a:ext uri="{FF2B5EF4-FFF2-40B4-BE49-F238E27FC236}">
                <a16:creationId xmlns:a16="http://schemas.microsoft.com/office/drawing/2014/main" id="{D3413D61-C614-4013-B840-64D86378C30D}"/>
              </a:ext>
            </a:extLst>
          </p:cNvPr>
          <p:cNvSpPr>
            <a:spLocks noGrp="1"/>
          </p:cNvSpPr>
          <p:nvPr/>
        </p:nvSpPr>
        <p:spPr>
          <a:xfrm>
            <a:off x="800100" y="1253331"/>
            <a:ext cx="1051560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5100" dirty="0"/>
              <a:t>On September 5</a:t>
            </a:r>
            <a:r>
              <a:rPr lang="en-US" sz="5100" baseline="30000" dirty="0"/>
              <a:t>th</a:t>
            </a:r>
            <a:r>
              <a:rPr lang="en-US" sz="5100" dirty="0"/>
              <a:t> DSS posted the timelines for NISS deployment.</a:t>
            </a:r>
          </a:p>
          <a:p>
            <a:r>
              <a:rPr lang="en-US" sz="5100" dirty="0"/>
              <a:t>Monday, September 17 – Friday, September 28 – Facility Clearance Verifications in ISFD </a:t>
            </a:r>
          </a:p>
          <a:p>
            <a:r>
              <a:rPr lang="en-US" sz="5100" dirty="0"/>
              <a:t>Monday, October 1 – Friday, October 5 – Clearance Verifications Submitted to DSS Knowledge Center </a:t>
            </a:r>
          </a:p>
          <a:p>
            <a:r>
              <a:rPr lang="en-US" sz="5100" dirty="0"/>
              <a:t>Monday, October 8 – NISS Live for External Users! </a:t>
            </a:r>
          </a:p>
          <a:p>
            <a:pPr lvl="1"/>
            <a:r>
              <a:rPr lang="en-US" sz="5100" dirty="0"/>
              <a:t>Note, any user that had a NISS Soft Launch account will need to re-register for NISS. </a:t>
            </a:r>
          </a:p>
          <a:p>
            <a:r>
              <a:rPr lang="en-US" sz="5100" dirty="0"/>
              <a:t>NISS Training in STEPP </a:t>
            </a:r>
          </a:p>
          <a:p>
            <a:pPr lvl="1"/>
            <a:r>
              <a:rPr lang="en-US" sz="5100" dirty="0"/>
              <a:t>Note: STEPP will be unavailable from September 14 until October 1, 2018. </a:t>
            </a:r>
          </a:p>
          <a:p>
            <a:endParaRPr lang="en-US" dirty="0"/>
          </a:p>
          <a:p>
            <a:endParaRPr lang="en-US" dirty="0"/>
          </a:p>
        </p:txBody>
      </p:sp>
    </p:spTree>
    <p:extLst>
      <p:ext uri="{BB962C8B-B14F-4D97-AF65-F5344CB8AC3E}">
        <p14:creationId xmlns:p14="http://schemas.microsoft.com/office/powerpoint/2010/main" val="1081290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dirty="0"/>
              <a:t>Jennifer Dimas</a:t>
            </a:r>
          </a:p>
          <a:p>
            <a:r>
              <a:rPr lang="en-US" dirty="0"/>
              <a:t>Security Manager</a:t>
            </a:r>
          </a:p>
        </p:txBody>
      </p:sp>
      <p:sp>
        <p:nvSpPr>
          <p:cNvPr id="5" name="Text Placeholder 4"/>
          <p:cNvSpPr>
            <a:spLocks noGrp="1"/>
          </p:cNvSpPr>
          <p:nvPr>
            <p:ph type="body" sz="quarter" idx="10"/>
          </p:nvPr>
        </p:nvSpPr>
        <p:spPr/>
        <p:txBody>
          <a:bodyPr/>
          <a:lstStyle/>
          <a:p>
            <a:r>
              <a:rPr lang="en-US" dirty="0"/>
              <a:t>Continuous evaluation</a:t>
            </a:r>
          </a:p>
        </p:txBody>
      </p:sp>
    </p:spTree>
    <p:extLst>
      <p:ext uri="{BB962C8B-B14F-4D97-AF65-F5344CB8AC3E}">
        <p14:creationId xmlns:p14="http://schemas.microsoft.com/office/powerpoint/2010/main" val="1000915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3729" y="100655"/>
            <a:ext cx="6618169" cy="560887"/>
          </a:xfrm>
        </p:spPr>
        <p:txBody>
          <a:bodyPr/>
          <a:lstStyle/>
          <a:p>
            <a:r>
              <a:rPr lang="en-US" dirty="0"/>
              <a:t>Continuous evaluation </a:t>
            </a:r>
          </a:p>
        </p:txBody>
      </p:sp>
      <p:sp>
        <p:nvSpPr>
          <p:cNvPr id="4" name="Content Placeholder 3"/>
          <p:cNvSpPr>
            <a:spLocks noGrp="1"/>
          </p:cNvSpPr>
          <p:nvPr>
            <p:ph sz="quarter" idx="12"/>
          </p:nvPr>
        </p:nvSpPr>
        <p:spPr>
          <a:xfrm>
            <a:off x="463729" y="1043586"/>
            <a:ext cx="8584475" cy="4387360"/>
          </a:xfrm>
        </p:spPr>
        <p:txBody>
          <a:bodyPr/>
          <a:lstStyle/>
          <a:p>
            <a:pPr marL="285750" indent="-285750">
              <a:buFont typeface="Arial" panose="020B0604020202020204" pitchFamily="34" charset="0"/>
              <a:buChar char="•"/>
              <a:defRPr/>
            </a:pPr>
            <a:r>
              <a:rPr lang="en-US" sz="2000" dirty="0"/>
              <a:t>What is continuous evaluation?</a:t>
            </a:r>
          </a:p>
          <a:p>
            <a:r>
              <a:rPr lang="en-US" sz="2000" dirty="0"/>
              <a:t>Implemented for Industry August 1, 2018, continuous evaluation is a process that uses commercial and Gov’t databases to conduct automated record checks, for example criminal and financial checks, to identify adjudicative relevant information to assist in assessing the continued eligibility of a cleared individual. </a:t>
            </a:r>
          </a:p>
          <a:p>
            <a:endParaRPr lang="en-US" sz="2000" dirty="0"/>
          </a:p>
          <a:p>
            <a:pPr marL="285750" indent="-285750">
              <a:buFont typeface="Arial" panose="020B0604020202020204" pitchFamily="34" charset="0"/>
              <a:buChar char="•"/>
              <a:defRPr/>
            </a:pPr>
            <a:r>
              <a:rPr lang="en-US" sz="2000" dirty="0"/>
              <a:t>What investigations are impacted?</a:t>
            </a:r>
          </a:p>
          <a:p>
            <a:pPr marL="742950" lvl="2" indent="-285750">
              <a:spcBef>
                <a:spcPts val="1000"/>
              </a:spcBef>
              <a:defRPr/>
            </a:pPr>
            <a:r>
              <a:rPr lang="en-US" dirty="0">
                <a:solidFill>
                  <a:srgbClr val="63666A"/>
                </a:solidFill>
              </a:rPr>
              <a:t>T3R/T5Rs</a:t>
            </a:r>
          </a:p>
          <a:p>
            <a:pPr indent="-685800">
              <a:buFont typeface="Arial" panose="020B0604020202020204" pitchFamily="34" charset="0"/>
              <a:buChar char="•"/>
              <a:defRPr/>
            </a:pPr>
            <a:r>
              <a:rPr lang="en-US" sz="2000" dirty="0">
                <a:solidFill>
                  <a:srgbClr val="63666A"/>
                </a:solidFill>
              </a:rPr>
              <a:t>While CE will be implemented for cleared personnel, this does not remove the employees obligation to report adverse</a:t>
            </a:r>
          </a:p>
          <a:p>
            <a:pPr>
              <a:defRPr/>
            </a:pPr>
            <a:endParaRPr lang="en-US" sz="2000" dirty="0">
              <a:solidFill>
                <a:srgbClr val="63666A"/>
              </a:solidFill>
            </a:endParaRPr>
          </a:p>
          <a:p>
            <a:pPr marL="285750" lvl="1" indent="-285750">
              <a:spcBef>
                <a:spcPts val="1000"/>
              </a:spcBef>
              <a:defRPr/>
            </a:pPr>
            <a:r>
              <a:rPr lang="en-US" sz="2000" dirty="0">
                <a:solidFill>
                  <a:srgbClr val="63666A"/>
                </a:solidFill>
              </a:rPr>
              <a:t>CE enrollment will be entered into JVS starting November 2018</a:t>
            </a:r>
          </a:p>
          <a:p>
            <a:pPr marL="742950" lvl="2" indent="-285750">
              <a:spcBef>
                <a:spcPts val="1000"/>
              </a:spcBef>
              <a:defRPr/>
            </a:pPr>
            <a:r>
              <a:rPr lang="en-US" dirty="0">
                <a:solidFill>
                  <a:srgbClr val="63666A"/>
                </a:solidFill>
              </a:rPr>
              <a:t>Dates will reflect actual date of enrollment, not date of entry in JVS</a:t>
            </a:r>
          </a:p>
        </p:txBody>
      </p:sp>
      <p:sp>
        <p:nvSpPr>
          <p:cNvPr id="7" name="Text Placeholder 6"/>
          <p:cNvSpPr>
            <a:spLocks noGrp="1"/>
          </p:cNvSpPr>
          <p:nvPr>
            <p:ph type="body" sz="quarter" idx="14"/>
          </p:nvPr>
        </p:nvSpPr>
        <p:spPr/>
        <p:txBody>
          <a:bodyPr/>
          <a:lstStyle/>
          <a:p>
            <a:r>
              <a:rPr lang="en-US" dirty="0"/>
              <a:t>LOCKHEED MARTIN PROPRIETARY INFORMATION</a:t>
            </a:r>
          </a:p>
          <a:p>
            <a:endParaRPr lang="en-US" dirty="0"/>
          </a:p>
        </p:txBody>
      </p:sp>
    </p:spTree>
    <p:extLst>
      <p:ext uri="{BB962C8B-B14F-4D97-AF65-F5344CB8AC3E}">
        <p14:creationId xmlns:p14="http://schemas.microsoft.com/office/powerpoint/2010/main" val="2026163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3729" y="100655"/>
            <a:ext cx="6618169" cy="560887"/>
          </a:xfrm>
        </p:spPr>
        <p:txBody>
          <a:bodyPr/>
          <a:lstStyle/>
          <a:p>
            <a:r>
              <a:rPr lang="en-US" dirty="0"/>
              <a:t>Process flow</a:t>
            </a:r>
          </a:p>
        </p:txBody>
      </p:sp>
      <p:sp>
        <p:nvSpPr>
          <p:cNvPr id="7" name="Text Placeholder 6"/>
          <p:cNvSpPr>
            <a:spLocks noGrp="1"/>
          </p:cNvSpPr>
          <p:nvPr>
            <p:ph type="body" sz="quarter" idx="14"/>
          </p:nvPr>
        </p:nvSpPr>
        <p:spPr/>
        <p:txBody>
          <a:bodyPr/>
          <a:lstStyle/>
          <a:p>
            <a:r>
              <a:rPr lang="en-US" dirty="0"/>
              <a:t>LOCKHEED MARTIN PROPRIETARY INFORMATION</a:t>
            </a:r>
          </a:p>
          <a:p>
            <a:endParaRPr lang="en-US" dirty="0"/>
          </a:p>
        </p:txBody>
      </p:sp>
      <p:graphicFrame>
        <p:nvGraphicFramePr>
          <p:cNvPr id="8" name="Diagram 7">
            <a:extLst>
              <a:ext uri="{FF2B5EF4-FFF2-40B4-BE49-F238E27FC236}">
                <a16:creationId xmlns:a16="http://schemas.microsoft.com/office/drawing/2014/main" id="{956FD089-180B-49A7-900E-5FF209313417}"/>
              </a:ext>
            </a:extLst>
          </p:cNvPr>
          <p:cNvGraphicFramePr/>
          <p:nvPr>
            <p:extLst>
              <p:ext uri="{D42A27DB-BD31-4B8C-83A1-F6EECF244321}">
                <p14:modId xmlns:p14="http://schemas.microsoft.com/office/powerpoint/2010/main" val="640887813"/>
              </p:ext>
            </p:extLst>
          </p:nvPr>
        </p:nvGraphicFramePr>
        <p:xfrm>
          <a:off x="3581399" y="12472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Line Callout 2 5">
            <a:extLst>
              <a:ext uri="{FF2B5EF4-FFF2-40B4-BE49-F238E27FC236}">
                <a16:creationId xmlns:a16="http://schemas.microsoft.com/office/drawing/2014/main" id="{0244D595-96F5-4511-9248-2DCD70B286DB}"/>
              </a:ext>
            </a:extLst>
          </p:cNvPr>
          <p:cNvSpPr/>
          <p:nvPr/>
        </p:nvSpPr>
        <p:spPr>
          <a:xfrm flipH="1">
            <a:off x="2161102" y="2175700"/>
            <a:ext cx="979715" cy="860748"/>
          </a:xfrm>
          <a:prstGeom prst="borderCallout2">
            <a:avLst>
              <a:gd name="adj1" fmla="val 37449"/>
              <a:gd name="adj2" fmla="val -3333"/>
              <a:gd name="adj3" fmla="val 38840"/>
              <a:gd name="adj4" fmla="val -21896"/>
              <a:gd name="adj5" fmla="val 84936"/>
              <a:gd name="adj6" fmla="val -45342"/>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PR is submitted to DSS</a:t>
            </a:r>
          </a:p>
        </p:txBody>
      </p:sp>
    </p:spTree>
    <p:extLst>
      <p:ext uri="{BB962C8B-B14F-4D97-AF65-F5344CB8AC3E}">
        <p14:creationId xmlns:p14="http://schemas.microsoft.com/office/powerpoint/2010/main" val="3315490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3729" y="100655"/>
            <a:ext cx="6618169" cy="560887"/>
          </a:xfrm>
        </p:spPr>
        <p:txBody>
          <a:bodyPr/>
          <a:lstStyle/>
          <a:p>
            <a:r>
              <a:rPr lang="en-US" dirty="0"/>
              <a:t>FAQS</a:t>
            </a:r>
          </a:p>
        </p:txBody>
      </p:sp>
      <p:sp>
        <p:nvSpPr>
          <p:cNvPr id="7" name="Text Placeholder 6"/>
          <p:cNvSpPr>
            <a:spLocks noGrp="1"/>
          </p:cNvSpPr>
          <p:nvPr>
            <p:ph type="body" sz="quarter" idx="14"/>
          </p:nvPr>
        </p:nvSpPr>
        <p:spPr/>
        <p:txBody>
          <a:bodyPr/>
          <a:lstStyle/>
          <a:p>
            <a:r>
              <a:rPr lang="en-US" dirty="0"/>
              <a:t>LOCKHEED MARTIN PROPRIETARY INFORMATION</a:t>
            </a:r>
          </a:p>
          <a:p>
            <a:endParaRPr lang="en-US" dirty="0"/>
          </a:p>
        </p:txBody>
      </p:sp>
      <p:pic>
        <p:nvPicPr>
          <p:cNvPr id="3" name="Picture 2">
            <a:extLst>
              <a:ext uri="{FF2B5EF4-FFF2-40B4-BE49-F238E27FC236}">
                <a16:creationId xmlns:a16="http://schemas.microsoft.com/office/drawing/2014/main" id="{F22FA454-874C-42D9-B8DE-43B40C346B84}"/>
              </a:ext>
            </a:extLst>
          </p:cNvPr>
          <p:cNvPicPr>
            <a:picLocks noChangeAspect="1"/>
          </p:cNvPicPr>
          <p:nvPr/>
        </p:nvPicPr>
        <p:blipFill>
          <a:blip r:embed="rId3"/>
          <a:stretch>
            <a:fillRect/>
          </a:stretch>
        </p:blipFill>
        <p:spPr>
          <a:xfrm>
            <a:off x="1855321" y="830508"/>
            <a:ext cx="4152031" cy="5327009"/>
          </a:xfrm>
          <a:prstGeom prst="rect">
            <a:avLst/>
          </a:prstGeom>
          <a:ln>
            <a:solidFill>
              <a:schemeClr val="tx2"/>
            </a:solidFill>
          </a:ln>
        </p:spPr>
      </p:pic>
      <p:pic>
        <p:nvPicPr>
          <p:cNvPr id="4" name="Picture 3">
            <a:extLst>
              <a:ext uri="{FF2B5EF4-FFF2-40B4-BE49-F238E27FC236}">
                <a16:creationId xmlns:a16="http://schemas.microsoft.com/office/drawing/2014/main" id="{6325C0ED-077B-4C4D-844D-A7544B25A342}"/>
              </a:ext>
            </a:extLst>
          </p:cNvPr>
          <p:cNvPicPr>
            <a:picLocks noChangeAspect="1"/>
          </p:cNvPicPr>
          <p:nvPr/>
        </p:nvPicPr>
        <p:blipFill>
          <a:blip r:embed="rId4"/>
          <a:stretch>
            <a:fillRect/>
          </a:stretch>
        </p:blipFill>
        <p:spPr>
          <a:xfrm>
            <a:off x="6707970" y="830508"/>
            <a:ext cx="3736017" cy="5327009"/>
          </a:xfrm>
          <a:prstGeom prst="rect">
            <a:avLst/>
          </a:prstGeom>
          <a:ln>
            <a:solidFill>
              <a:schemeClr val="tx2"/>
            </a:solidFill>
          </a:ln>
        </p:spPr>
      </p:pic>
    </p:spTree>
    <p:extLst>
      <p:ext uri="{BB962C8B-B14F-4D97-AF65-F5344CB8AC3E}">
        <p14:creationId xmlns:p14="http://schemas.microsoft.com/office/powerpoint/2010/main" val="445238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650294" y="4203124"/>
            <a:ext cx="10684021" cy="374650"/>
          </a:xfrm>
        </p:spPr>
        <p:txBody>
          <a:bodyPr/>
          <a:lstStyle/>
          <a:p>
            <a:r>
              <a:rPr lang="en-US" dirty="0"/>
              <a:t>Robert Afonso</a:t>
            </a:r>
          </a:p>
          <a:p>
            <a:r>
              <a:rPr lang="en-US" dirty="0"/>
              <a:t>Security Representative Associate</a:t>
            </a:r>
          </a:p>
        </p:txBody>
      </p:sp>
      <p:sp>
        <p:nvSpPr>
          <p:cNvPr id="5" name="Text Placeholder 4"/>
          <p:cNvSpPr>
            <a:spLocks noGrp="1"/>
          </p:cNvSpPr>
          <p:nvPr>
            <p:ph type="body" sz="quarter" idx="10"/>
          </p:nvPr>
        </p:nvSpPr>
        <p:spPr/>
        <p:txBody>
          <a:bodyPr/>
          <a:lstStyle/>
          <a:p>
            <a:r>
              <a:rPr lang="en-US" dirty="0"/>
              <a:t>Expedited Clearance Initiative</a:t>
            </a:r>
          </a:p>
          <a:p>
            <a:r>
              <a:rPr lang="en-US" dirty="0"/>
              <a:t>(</a:t>
            </a:r>
            <a:r>
              <a:rPr lang="en-US" dirty="0" err="1"/>
              <a:t>Hubbing</a:t>
            </a:r>
            <a:r>
              <a:rPr lang="en-US" dirty="0"/>
              <a:t>) </a:t>
            </a:r>
          </a:p>
        </p:txBody>
      </p:sp>
    </p:spTree>
    <p:extLst>
      <p:ext uri="{BB962C8B-B14F-4D97-AF65-F5344CB8AC3E}">
        <p14:creationId xmlns:p14="http://schemas.microsoft.com/office/powerpoint/2010/main" val="92571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Objective</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6986528"/>
          </a:xfrm>
          <a:prstGeom prst="rect">
            <a:avLst/>
          </a:prstGeom>
        </p:spPr>
        <p:txBody>
          <a:bodyPr wrap="square">
            <a:spAutoFit/>
          </a:bodyPr>
          <a:lstStyle/>
          <a:p>
            <a:pPr marL="285750" lvl="0" indent="-285750">
              <a:buFont typeface="Arial" panose="020B0604020202020204" pitchFamily="34" charset="0"/>
              <a:buChar char="•"/>
              <a:defRPr/>
            </a:pPr>
            <a:r>
              <a:rPr lang="en-US" dirty="0">
                <a:solidFill>
                  <a:srgbClr val="63666A"/>
                </a:solidFill>
              </a:rPr>
              <a:t>DISS vocabulary</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Provisioning </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Hierarchy structure</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CSR submissions and Notifications</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Uploading SF312 (Non-Disclosure Agreements)</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What we have learned</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National Industrial Security System (NISS) Transition Plan</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Locations to find help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3214632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Expedited Clearance Initiative (ECI)</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4770537"/>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srgbClr val="63666A"/>
              </a:solidFill>
              <a:effectLst/>
              <a:uLnTx/>
              <a:uFillTx/>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en-US" b="1" u="sng" dirty="0">
                <a:solidFill>
                  <a:srgbClr val="63666A"/>
                </a:solidFill>
                <a:latin typeface="Calibri" panose="020F0502020204030204"/>
              </a:rPr>
              <a:t>What is ECI?</a:t>
            </a: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i="0" u="none" strike="noStrike" kern="1200" cap="none" spc="0" normalizeH="0" baseline="0" noProof="0" dirty="0">
                <a:ln>
                  <a:noFill/>
                </a:ln>
                <a:solidFill>
                  <a:srgbClr val="63666A"/>
                </a:solidFill>
                <a:effectLst/>
                <a:uLnTx/>
                <a:uFillTx/>
                <a:latin typeface="Calibri" panose="020F0502020204030204"/>
              </a:rPr>
              <a:t>ECI is a Partnership with National Background Investigations Bureau (NBIB) and approved federal contract vendors to maximize interview time and minimize administrative time (e.g., driving, scheduling) for investigators allowing for reduced wait times for</a:t>
            </a:r>
            <a:r>
              <a:rPr lang="en-US" dirty="0">
                <a:solidFill>
                  <a:srgbClr val="63666A"/>
                </a:solidFill>
                <a:latin typeface="Calibri" panose="020F0502020204030204"/>
              </a:rPr>
              <a:t> clearances</a:t>
            </a:r>
            <a:endParaRPr kumimoji="0" lang="en-US" i="0" u="none" strike="noStrike" kern="1200" cap="none" spc="0" normalizeH="0" baseline="0" noProof="0" dirty="0">
              <a:ln>
                <a:noFill/>
              </a:ln>
              <a:solidFill>
                <a:srgbClr val="63666A"/>
              </a:solidFill>
              <a:effectLst/>
              <a:uLnTx/>
              <a:uFillTx/>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i="0" u="none" strike="noStrike" kern="1200" cap="none" spc="0" normalizeH="0" baseline="0" noProof="0" dirty="0">
              <a:ln>
                <a:noFill/>
              </a:ln>
              <a:solidFill>
                <a:srgbClr val="63666A"/>
              </a:solidFill>
              <a:effectLst/>
              <a:uLnTx/>
              <a:uFillTx/>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Most commonly referred to as “</a:t>
            </a:r>
            <a:r>
              <a:rPr lang="en-US" dirty="0" err="1">
                <a:solidFill>
                  <a:srgbClr val="63666A"/>
                </a:solidFill>
                <a:latin typeface="Calibri" panose="020F0502020204030204"/>
              </a:rPr>
              <a:t>hubbing</a:t>
            </a:r>
            <a:r>
              <a:rPr lang="en-US" dirty="0">
                <a:solidFill>
                  <a:srgbClr val="63666A"/>
                </a:solidFill>
                <a:latin typeface="Calibri" panose="020F0502020204030204"/>
              </a:rPr>
              <a:t>” within NBIB and it’s approved subcontract companies.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The concept of “</a:t>
            </a:r>
            <a:r>
              <a:rPr lang="en-US" dirty="0" err="1">
                <a:solidFill>
                  <a:srgbClr val="63666A"/>
                </a:solidFill>
                <a:latin typeface="Calibri" panose="020F0502020204030204"/>
              </a:rPr>
              <a:t>hubbing</a:t>
            </a:r>
            <a:r>
              <a:rPr lang="en-US" dirty="0">
                <a:solidFill>
                  <a:srgbClr val="63666A"/>
                </a:solidFill>
                <a:latin typeface="Calibri" panose="020F0502020204030204"/>
              </a:rPr>
              <a:t>” involves a group of investigators being assigned to one central location, working a set of pre-assigned cases that have already been scheduled whether it be VTC or In-person.</a:t>
            </a: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4206594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Expedited Clearance Initiative (ECI)</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6432530"/>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srgbClr val="63666A"/>
              </a:solidFill>
              <a:effectLst/>
              <a:uLnTx/>
              <a:uFillTx/>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en-US" b="1" u="sng" dirty="0">
                <a:solidFill>
                  <a:srgbClr val="63666A"/>
                </a:solidFill>
                <a:latin typeface="Calibri" panose="020F0502020204030204"/>
              </a:rPr>
              <a:t>Start-up of ECI:</a:t>
            </a: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Worked with NBIB to find an approved method for “VTC”. The approved method was our encrypted Lockheed Martin network utilizing Skype for Business video which can only be accessed from within our network.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Partnered with Internal computer engineers to ensure the investigators who would be granted access to our network, would only be able to access programs necessary to complete interviews.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NBIB identified initial investigators who would be working on the pilot program, and sent first set of case names for scheduling.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Secured private offices for investigators to use to conduct interviews.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1430849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Expedited Clearance Initiative (ECI)</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6155531"/>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srgbClr val="63666A"/>
              </a:solidFill>
              <a:effectLst/>
              <a:uLnTx/>
              <a:uFillTx/>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en-US" b="1" u="sng" dirty="0">
                <a:solidFill>
                  <a:srgbClr val="63666A"/>
                </a:solidFill>
                <a:latin typeface="Calibri" panose="020F0502020204030204"/>
              </a:rPr>
              <a:t>Scheduling Cases:</a:t>
            </a: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Identify a point of contact with NBIB or subcontract agency who will be responsible for assigning cases to investigators once scheduled for them. </a:t>
            </a: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Ensure employee understands the requirements for interview (e.g., in-person, </a:t>
            </a:r>
            <a:r>
              <a:rPr lang="en-US" dirty="0" err="1">
                <a:solidFill>
                  <a:srgbClr val="63666A"/>
                </a:solidFill>
                <a:latin typeface="Calibri" panose="020F0502020204030204"/>
              </a:rPr>
              <a:t>vtc</a:t>
            </a:r>
            <a:r>
              <a:rPr lang="en-US" dirty="0">
                <a:solidFill>
                  <a:srgbClr val="63666A"/>
                </a:solidFill>
                <a:latin typeface="Calibri" panose="020F0502020204030204"/>
              </a:rPr>
              <a:t>, required documents to bring).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If scheduling in a different time zone, talk thru any time differences to ensure employee is on time.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Create a meeting notice between employee and investigator.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3826002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Expedited Clearance Initiative (ECI)</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6155531"/>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srgbClr val="63666A"/>
              </a:solidFill>
              <a:effectLst/>
              <a:uLnTx/>
              <a:uFillTx/>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en-US" b="1" u="sng" dirty="0">
                <a:solidFill>
                  <a:srgbClr val="63666A"/>
                </a:solidFill>
                <a:latin typeface="Calibri" panose="020F0502020204030204"/>
              </a:rPr>
              <a:t>Track progress:</a:t>
            </a: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Use of internal database to track cases from start to finish.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Record key information such as date case was received, date of interview scheduled, and date interview was complete.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Identified key metrics to evaluate effectiveness of the program, and areas for improvement.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Created internal dashboard to show progress in relation to pending cases.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879988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Expedited Clearance Initiative (ECI)</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6986528"/>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srgbClr val="63666A"/>
              </a:solidFill>
              <a:effectLst/>
              <a:uLnTx/>
              <a:uFillTx/>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en-US" b="1" u="sng" dirty="0">
                <a:solidFill>
                  <a:srgbClr val="63666A"/>
                </a:solidFill>
                <a:latin typeface="Calibri" panose="020F0502020204030204"/>
              </a:rPr>
              <a:t>Lesson’s Learned:</a:t>
            </a: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63666A"/>
                </a:solidFill>
                <a:latin typeface="Calibri" panose="020F0502020204030204"/>
              </a:rPr>
              <a:t>Identify production facilities where employees may have limited access to company assets. </a:t>
            </a:r>
          </a:p>
          <a:p>
            <a:pPr marL="742950" lvl="1" indent="-285750">
              <a:buFont typeface="Arial" panose="020B0604020202020204" pitchFamily="34" charset="0"/>
              <a:buChar char="•"/>
              <a:defRPr/>
            </a:pPr>
            <a:r>
              <a:rPr lang="en-US" dirty="0">
                <a:solidFill>
                  <a:srgbClr val="63666A"/>
                </a:solidFill>
                <a:latin typeface="Calibri" panose="020F0502020204030204"/>
              </a:rPr>
              <a:t>Obtain office space with an asset and a point of contact for employees to utilize if needed.</a:t>
            </a:r>
          </a:p>
          <a:p>
            <a:pPr marL="285750"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r>
              <a:rPr lang="en-US" dirty="0">
                <a:solidFill>
                  <a:srgbClr val="63666A"/>
                </a:solidFill>
                <a:latin typeface="Calibri" panose="020F0502020204030204"/>
              </a:rPr>
              <a:t>Obtain a point of contact across all business units who can help facilitate interviews if needed.</a:t>
            </a:r>
          </a:p>
          <a:p>
            <a:pPr marL="285750"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r>
              <a:rPr lang="en-US" dirty="0">
                <a:solidFill>
                  <a:srgbClr val="63666A"/>
                </a:solidFill>
                <a:latin typeface="Calibri" panose="020F0502020204030204"/>
              </a:rPr>
              <a:t>Create clear and concise communications for employees.</a:t>
            </a:r>
          </a:p>
          <a:p>
            <a:pPr marL="742950" lvl="1" indent="-285750">
              <a:buFont typeface="Arial" panose="020B0604020202020204" pitchFamily="34" charset="0"/>
              <a:buChar char="•"/>
              <a:defRPr/>
            </a:pPr>
            <a:r>
              <a:rPr lang="en-US" dirty="0">
                <a:solidFill>
                  <a:srgbClr val="63666A"/>
                </a:solidFill>
                <a:latin typeface="Calibri" panose="020F0502020204030204"/>
              </a:rPr>
              <a:t>Include information such as documents to bring to interview, location of interview, and expectation of time to complete interview.</a:t>
            </a:r>
          </a:p>
          <a:p>
            <a:pPr lvl="1">
              <a:defRPr/>
            </a:pPr>
            <a:endParaRPr lang="en-US" dirty="0">
              <a:solidFill>
                <a:srgbClr val="63666A"/>
              </a:solidFill>
              <a:latin typeface="Calibri" panose="020F0502020204030204"/>
            </a:endParaRPr>
          </a:p>
          <a:p>
            <a:pPr marL="285750" indent="-285750">
              <a:buFont typeface="Arial" panose="020B0604020202020204" pitchFamily="34" charset="0"/>
              <a:buChar char="•"/>
              <a:defRPr/>
            </a:pPr>
            <a:r>
              <a:rPr lang="en-US" dirty="0">
                <a:solidFill>
                  <a:srgbClr val="63666A"/>
                </a:solidFill>
                <a:latin typeface="Calibri" panose="020F0502020204030204"/>
              </a:rPr>
              <a:t>If conducting interview via VTC never assume the employee has a working camera.</a:t>
            </a:r>
          </a:p>
          <a:p>
            <a:pPr marL="742950" lvl="1" indent="-285750">
              <a:buFont typeface="Arial" panose="020B0604020202020204" pitchFamily="34" charset="0"/>
              <a:buChar char="•"/>
              <a:defRPr/>
            </a:pPr>
            <a:r>
              <a:rPr lang="en-US" dirty="0">
                <a:solidFill>
                  <a:srgbClr val="63666A"/>
                </a:solidFill>
                <a:latin typeface="Calibri" panose="020F0502020204030204"/>
              </a:rPr>
              <a:t>We found that just because a laptop has a camera on the screen it may be disabled due to facility requirements.</a:t>
            </a:r>
          </a:p>
          <a:p>
            <a:pPr marL="742950" lvl="1" indent="-285750">
              <a:buFont typeface="Arial" panose="020B0604020202020204" pitchFamily="34" charset="0"/>
              <a:buChar char="•"/>
              <a:defRPr/>
            </a:pPr>
            <a:r>
              <a:rPr lang="en-US" dirty="0">
                <a:solidFill>
                  <a:srgbClr val="63666A"/>
                </a:solidFill>
                <a:latin typeface="Calibri" panose="020F0502020204030204"/>
              </a:rPr>
              <a:t>Best to try to test the connection by having the employee initiated a skype call if possible.</a:t>
            </a: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403458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Expedited Clearance Initiative (ECI)</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4493538"/>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1" i="0" u="none" strike="noStrike" kern="1200" cap="none" spc="0" normalizeH="0" baseline="0" noProof="0" dirty="0">
              <a:ln>
                <a:noFill/>
              </a:ln>
              <a:solidFill>
                <a:srgbClr val="63666A"/>
              </a:solidFill>
              <a:effectLst/>
              <a:uLnTx/>
              <a:uFillTx/>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en-US" b="1" u="sng" dirty="0">
                <a:solidFill>
                  <a:srgbClr val="63666A"/>
                </a:solidFill>
                <a:latin typeface="Calibri" panose="020F0502020204030204"/>
              </a:rPr>
              <a:t>Lesson’s Learned:</a:t>
            </a: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marL="742950" lvl="1" indent="-285750">
              <a:buFont typeface="Arial" panose="020B0604020202020204" pitchFamily="34" charset="0"/>
              <a:buChar char="•"/>
              <a:defRPr/>
            </a:pPr>
            <a:r>
              <a:rPr lang="en-US" dirty="0">
                <a:solidFill>
                  <a:srgbClr val="63666A"/>
                </a:solidFill>
                <a:latin typeface="Calibri" panose="020F0502020204030204"/>
              </a:rPr>
              <a:t>When a list is received, review for accuracy (</a:t>
            </a:r>
            <a:r>
              <a:rPr lang="en-US" dirty="0" err="1">
                <a:solidFill>
                  <a:srgbClr val="63666A"/>
                </a:solidFill>
                <a:latin typeface="Calibri" panose="020F0502020204030204"/>
              </a:rPr>
              <a:t>e.g</a:t>
            </a:r>
            <a:r>
              <a:rPr lang="en-US" dirty="0">
                <a:solidFill>
                  <a:srgbClr val="63666A"/>
                </a:solidFill>
                <a:latin typeface="Calibri" panose="020F0502020204030204"/>
              </a:rPr>
              <a:t>, employee location, employee still employed, clearance level).</a:t>
            </a: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r>
              <a:rPr lang="en-US" dirty="0">
                <a:solidFill>
                  <a:srgbClr val="63666A"/>
                </a:solidFill>
                <a:latin typeface="Calibri" panose="020F0502020204030204"/>
              </a:rPr>
              <a:t>Be innovative, Identify ways to increase room productivity, and scheduling efficiency.</a:t>
            </a: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r>
              <a:rPr lang="en-US" dirty="0">
                <a:solidFill>
                  <a:srgbClr val="63666A"/>
                </a:solidFill>
                <a:latin typeface="Calibri" panose="020F0502020204030204"/>
              </a:rPr>
              <a:t>Communication is key to success, understand employees/investigators needs or concerns. </a:t>
            </a: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998504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10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remarks</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4493538"/>
          </a:xfrm>
          <a:prstGeom prst="rect">
            <a:avLst/>
          </a:prstGeom>
        </p:spPr>
        <p:txBody>
          <a:bodyPr wrap="square">
            <a:spAutoFit/>
          </a:bodyPr>
          <a:lstStyle/>
          <a:p>
            <a:r>
              <a:rPr lang="en-US" dirty="0"/>
              <a:t>There are different levels of understanding when it comes to DISS and JVS. This slide pack has been tailored to a common understanding.</a:t>
            </a:r>
          </a:p>
          <a:p>
            <a:endParaRPr lang="en-US" dirty="0"/>
          </a:p>
          <a:p>
            <a:r>
              <a:rPr lang="en-US" dirty="0"/>
              <a:t>Please keep in mind the information on the slides reflect what Lockheed Martin and the DISS working group have been addressing based on instructions received from the PSMO-I (VROC), as well knowledge sharing amongst contractors.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223580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DISS Vocabulary</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5324535"/>
          </a:xfrm>
          <a:prstGeom prst="rect">
            <a:avLst/>
          </a:prstGeom>
        </p:spPr>
        <p:txBody>
          <a:bodyPr wrap="square">
            <a:spAutoFit/>
          </a:bodyPr>
          <a:lstStyle/>
          <a:p>
            <a:pPr marL="285750" lvl="0" indent="-285750">
              <a:buFont typeface="Arial" panose="020B0604020202020204" pitchFamily="34" charset="0"/>
              <a:buChar char="•"/>
              <a:defRPr/>
            </a:pPr>
            <a:r>
              <a:rPr lang="en-US" b="1" dirty="0">
                <a:solidFill>
                  <a:srgbClr val="63666A"/>
                </a:solidFill>
              </a:rPr>
              <a:t>DISS</a:t>
            </a:r>
            <a:r>
              <a:rPr lang="en-US" dirty="0">
                <a:solidFill>
                  <a:srgbClr val="63666A"/>
                </a:solidFill>
              </a:rPr>
              <a:t> 	Defense Information System for Security </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b="1" dirty="0">
                <a:solidFill>
                  <a:srgbClr val="63666A"/>
                </a:solidFill>
              </a:rPr>
              <a:t>JVS	</a:t>
            </a:r>
            <a:r>
              <a:rPr lang="en-US" dirty="0">
                <a:solidFill>
                  <a:srgbClr val="63666A"/>
                </a:solidFill>
              </a:rPr>
              <a:t>Joint Verification System </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b="1" dirty="0">
                <a:solidFill>
                  <a:srgbClr val="63666A"/>
                </a:solidFill>
              </a:rPr>
              <a:t>CSR	</a:t>
            </a:r>
            <a:r>
              <a:rPr lang="en-US" dirty="0">
                <a:solidFill>
                  <a:srgbClr val="63666A"/>
                </a:solidFill>
              </a:rPr>
              <a:t>Customer Service Request (replaces RRUs)</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b="1" dirty="0">
                <a:solidFill>
                  <a:srgbClr val="63666A"/>
                </a:solidFill>
              </a:rPr>
              <a:t>RFA	</a:t>
            </a:r>
            <a:r>
              <a:rPr lang="en-US" dirty="0">
                <a:solidFill>
                  <a:srgbClr val="63666A"/>
                </a:solidFill>
              </a:rPr>
              <a:t>Request for Action (replaces DoD CAF messages)</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b="1" dirty="0">
                <a:solidFill>
                  <a:srgbClr val="63666A"/>
                </a:solidFill>
              </a:rPr>
              <a:t>Subject Details	</a:t>
            </a:r>
            <a:r>
              <a:rPr lang="en-US" dirty="0">
                <a:solidFill>
                  <a:srgbClr val="63666A"/>
                </a:solidFill>
              </a:rPr>
              <a:t>Select Person (same information from JPAS screen</a:t>
            </a:r>
            <a:r>
              <a:rPr lang="en-US" b="1" dirty="0">
                <a:solidFill>
                  <a:srgbClr val="63666A"/>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213577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Provisioning</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5324535"/>
          </a:xfrm>
          <a:prstGeom prst="rect">
            <a:avLst/>
          </a:prstGeom>
        </p:spPr>
        <p:txBody>
          <a:bodyPr wrap="square">
            <a:spAutoFit/>
          </a:bodyPr>
          <a:lstStyle/>
          <a:p>
            <a:pPr marL="285750" lvl="0" indent="-285750">
              <a:buFont typeface="Arial" panose="020B0604020202020204" pitchFamily="34" charset="0"/>
              <a:buChar char="•"/>
              <a:defRPr/>
            </a:pPr>
            <a:r>
              <a:rPr lang="en-US" dirty="0">
                <a:solidFill>
                  <a:srgbClr val="63666A"/>
                </a:solidFill>
              </a:rPr>
              <a:t>KMP and Account Managers should have received an email about being auto-provisioned into DISS.</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When completing the PSSARs ensure the form is completed correctly.</a:t>
            </a:r>
          </a:p>
          <a:p>
            <a:pPr marL="742950" lvl="1" indent="-285750">
              <a:buFont typeface="Arial" panose="020B0604020202020204" pitchFamily="34" charset="0"/>
              <a:buChar char="•"/>
              <a:defRPr/>
            </a:pPr>
            <a:r>
              <a:rPr lang="en-US" dirty="0">
                <a:solidFill>
                  <a:srgbClr val="63666A"/>
                </a:solidFill>
              </a:rPr>
              <a:t>Of those submitted 260 have been approved 525 have been rejected. </a:t>
            </a:r>
          </a:p>
          <a:p>
            <a:pPr marL="742950" lvl="1" indent="-285750">
              <a:buFont typeface="Arial" panose="020B0604020202020204" pitchFamily="34" charset="0"/>
              <a:buChar char="•"/>
              <a:defRPr/>
            </a:pPr>
            <a:r>
              <a:rPr lang="en-US" dirty="0">
                <a:solidFill>
                  <a:srgbClr val="63666A"/>
                </a:solidFill>
              </a:rPr>
              <a:t>The authorizing KMP should be cleared in conjunction with the FCL.</a:t>
            </a:r>
          </a:p>
          <a:p>
            <a:pPr marL="742950" lvl="1" indent="-285750">
              <a:buFont typeface="Arial" panose="020B0604020202020204" pitchFamily="34" charset="0"/>
              <a:buChar char="•"/>
              <a:defRPr/>
            </a:pPr>
            <a:r>
              <a:rPr lang="en-US" dirty="0">
                <a:solidFill>
                  <a:srgbClr val="63666A"/>
                </a:solidFill>
              </a:rPr>
              <a:t>If you are not sure how to complete the request there is an option on the DMDC phone tree for assistance.</a:t>
            </a:r>
          </a:p>
          <a:p>
            <a:pPr marL="742950" lvl="1"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DISS is working toward all provisioning to be complete by November 1st.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425952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Hierarchy Structure </a:t>
            </a:r>
            <a:endParaRPr lang="en-US" sz="1050" dirty="0"/>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6709529"/>
          </a:xfrm>
          <a:prstGeom prst="rect">
            <a:avLst/>
          </a:prstGeom>
        </p:spPr>
        <p:txBody>
          <a:bodyPr wrap="square">
            <a:spAutoFit/>
          </a:bodyPr>
          <a:lstStyle/>
          <a:p>
            <a:pPr marL="285750" lvl="0" indent="-285750">
              <a:buFont typeface="Arial" panose="020B0604020202020204" pitchFamily="34" charset="0"/>
              <a:buChar char="•"/>
              <a:defRPr/>
            </a:pPr>
            <a:r>
              <a:rPr lang="en-US" dirty="0">
                <a:solidFill>
                  <a:srgbClr val="63666A"/>
                </a:solidFill>
              </a:rPr>
              <a:t>We recommend reaching out to DMDC Contact Center to have them send you a copy of your hierarchy.</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We also recommend you clean you your SMO codes before you have them pushed to DISS. </a:t>
            </a:r>
          </a:p>
          <a:p>
            <a:pPr marL="742950" lvl="1" indent="-285750">
              <a:buFont typeface="Arial" panose="020B0604020202020204" pitchFamily="34" charset="0"/>
              <a:buChar char="•"/>
              <a:defRPr/>
            </a:pPr>
            <a:r>
              <a:rPr lang="en-US" dirty="0">
                <a:solidFill>
                  <a:srgbClr val="63666A"/>
                </a:solidFill>
              </a:rPr>
              <a:t>Once they are in there it takes a while to get them removed</a:t>
            </a:r>
          </a:p>
          <a:p>
            <a:pPr marL="285750" lvl="0"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If you your hierarchy is inaccurate, you have to submit a HCR (Hierarchy change request) and submit it to DSS PSMO-I with the subject line: DISS HCR-”Your Company Name”</a:t>
            </a:r>
          </a:p>
          <a:p>
            <a:pPr marL="742950" lvl="1" indent="-285750">
              <a:buFont typeface="Arial" panose="020B0604020202020204" pitchFamily="34" charset="0"/>
              <a:buChar char="•"/>
              <a:defRPr/>
            </a:pPr>
            <a:r>
              <a:rPr lang="en-US" dirty="0"/>
              <a:t>DISS has released a “Tips and Tricks” PowerPoint on the DSS website that has this information as well as where to send the HCR.</a:t>
            </a:r>
          </a:p>
          <a:p>
            <a:pPr marL="742950" lvl="1" indent="-285750">
              <a:buFont typeface="Arial" panose="020B0604020202020204" pitchFamily="34" charset="0"/>
              <a:buChar char="•"/>
              <a:defRPr/>
            </a:pPr>
            <a:endParaRPr lang="en-US" dirty="0"/>
          </a:p>
          <a:p>
            <a:r>
              <a:rPr lang="en-US" dirty="0"/>
              <a:t>Hierarchy managers are responsible for maintaining and updating the information contained in each SMO.</a:t>
            </a:r>
          </a:p>
          <a:p>
            <a:pPr marL="742950" lvl="1" indent="-285750">
              <a:buFont typeface="Arial" panose="020B0604020202020204" pitchFamily="34" charset="0"/>
              <a:buChar char="•"/>
            </a:pPr>
            <a:r>
              <a:rPr lang="en-US" dirty="0"/>
              <a:t>Reminder: Cage Codes are already in the system, they just need to be assigned to your organization.</a:t>
            </a:r>
          </a:p>
          <a:p>
            <a:pPr marL="742950" lvl="1" indent="-285750">
              <a:buFont typeface="Arial" panose="020B0604020202020204" pitchFamily="34" charset="0"/>
              <a:buChar char="•"/>
              <a:defRPr/>
            </a:pPr>
            <a:endParaRPr lang="en-US" dirty="0"/>
          </a:p>
          <a:p>
            <a:pPr marL="742950" lvl="1" indent="-285750">
              <a:buFont typeface="Arial" panose="020B0604020202020204" pitchFamily="34" charset="0"/>
              <a:buChar char="•"/>
              <a:defRPr/>
            </a:pPr>
            <a:endParaRPr lang="en-US" dirty="0">
              <a:solidFill>
                <a:srgbClr val="63666A"/>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447286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CSR submissions</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5047536"/>
          </a:xfrm>
          <a:prstGeom prst="rect">
            <a:avLst/>
          </a:prstGeom>
        </p:spPr>
        <p:txBody>
          <a:bodyPr wrap="square">
            <a:spAutoFit/>
          </a:bodyPr>
          <a:lstStyle/>
          <a:p>
            <a:pPr marL="285750" lvl="0" indent="-285750">
              <a:buFont typeface="Arial" panose="020B0604020202020204" pitchFamily="34" charset="0"/>
              <a:buChar char="•"/>
              <a:defRPr/>
            </a:pPr>
            <a:r>
              <a:rPr lang="en-US" dirty="0">
                <a:solidFill>
                  <a:srgbClr val="63666A"/>
                </a:solidFill>
              </a:rPr>
              <a:t>A document is required for all CSR submissions.	</a:t>
            </a:r>
          </a:p>
          <a:p>
            <a:pPr marL="742950" lvl="1" indent="-285750">
              <a:buFont typeface="Arial" panose="020B0604020202020204" pitchFamily="34" charset="0"/>
              <a:buChar char="•"/>
              <a:defRPr/>
            </a:pPr>
            <a:r>
              <a:rPr lang="en-US" dirty="0">
                <a:solidFill>
                  <a:srgbClr val="63666A"/>
                </a:solidFill>
              </a:rPr>
              <a:t>Word document with your request</a:t>
            </a:r>
          </a:p>
          <a:p>
            <a:pPr marL="742950" lvl="1" indent="-285750">
              <a:buFont typeface="Arial" panose="020B0604020202020204" pitchFamily="34" charset="0"/>
              <a:buChar char="•"/>
              <a:defRPr/>
            </a:pPr>
            <a:r>
              <a:rPr lang="en-US" dirty="0">
                <a:solidFill>
                  <a:srgbClr val="63666A"/>
                </a:solidFill>
              </a:rPr>
              <a:t>Comments section-brief description and a POC</a:t>
            </a:r>
          </a:p>
          <a:p>
            <a:pPr marL="742950" lvl="1"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Not all CSR options are available</a:t>
            </a:r>
          </a:p>
          <a:p>
            <a:pPr marL="742950" lvl="1" indent="-285750">
              <a:buFont typeface="Arial" panose="020B0604020202020204" pitchFamily="34" charset="0"/>
              <a:buChar char="•"/>
              <a:defRPr/>
            </a:pPr>
            <a:r>
              <a:rPr lang="en-US" dirty="0">
                <a:solidFill>
                  <a:srgbClr val="63666A"/>
                </a:solidFill>
              </a:rPr>
              <a:t>Verify owning relationship</a:t>
            </a:r>
          </a:p>
          <a:p>
            <a:pPr marL="742950" lvl="1" indent="-285750">
              <a:buFont typeface="Arial" panose="020B0604020202020204" pitchFamily="34" charset="0"/>
              <a:buChar char="•"/>
              <a:defRPr/>
            </a:pPr>
            <a:r>
              <a:rPr lang="en-US" dirty="0">
                <a:solidFill>
                  <a:srgbClr val="63666A"/>
                </a:solidFill>
              </a:rPr>
              <a:t>Supplemental information</a:t>
            </a:r>
          </a:p>
          <a:p>
            <a:pPr marL="742950" lvl="1" indent="-285750">
              <a:buFont typeface="Arial" panose="020B0604020202020204" pitchFamily="34" charset="0"/>
              <a:buChar char="•"/>
              <a:defRPr/>
            </a:pPr>
            <a:r>
              <a:rPr lang="en-US" dirty="0">
                <a:solidFill>
                  <a:srgbClr val="63666A"/>
                </a:solidFill>
              </a:rPr>
              <a:t>Make sure you use the “DoD IND” option and submit to the right place. (DoD CAF)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2765278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How to submit a CSR</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6709529"/>
          </a:xfrm>
          <a:prstGeom prst="rect">
            <a:avLst/>
          </a:prstGeom>
        </p:spPr>
        <p:txBody>
          <a:bodyPr wrap="square">
            <a:spAutoFit/>
          </a:bodyPr>
          <a:lstStyle/>
          <a:p>
            <a:pPr marL="285750" lvl="0" indent="-285750">
              <a:buFont typeface="Arial" panose="020B0604020202020204" pitchFamily="34" charset="0"/>
              <a:buChar char="•"/>
              <a:defRPr/>
            </a:pPr>
            <a:r>
              <a:rPr lang="en-US" dirty="0">
                <a:solidFill>
                  <a:srgbClr val="63666A"/>
                </a:solidFill>
              </a:rPr>
              <a:t>Click on subject details</a:t>
            </a:r>
          </a:p>
          <a:p>
            <a:pPr marL="742950" lvl="1" indent="-285750">
              <a:buFont typeface="Arial" panose="020B0604020202020204" pitchFamily="34" charset="0"/>
              <a:buChar char="•"/>
              <a:defRPr/>
            </a:pPr>
            <a:r>
              <a:rPr lang="en-US" dirty="0">
                <a:solidFill>
                  <a:srgbClr val="63666A"/>
                </a:solidFill>
              </a:rPr>
              <a:t>This brings you into the actual record of the individual</a:t>
            </a:r>
          </a:p>
          <a:p>
            <a:pPr marL="742950" lvl="1"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On Basic Info tab a green dropdown will appear</a:t>
            </a:r>
          </a:p>
          <a:p>
            <a:pPr marL="742950" lvl="1" indent="-285750">
              <a:buFont typeface="Arial" panose="020B0604020202020204" pitchFamily="34" charset="0"/>
              <a:buChar char="•"/>
              <a:defRPr/>
            </a:pPr>
            <a:r>
              <a:rPr lang="en-US" dirty="0">
                <a:solidFill>
                  <a:srgbClr val="63666A"/>
                </a:solidFill>
              </a:rPr>
              <a:t>Subject Actions</a:t>
            </a:r>
          </a:p>
          <a:p>
            <a:pPr marL="742950" lvl="1" indent="-285750">
              <a:buFont typeface="Arial" panose="020B0604020202020204" pitchFamily="34" charset="0"/>
              <a:buChar char="•"/>
              <a:defRPr/>
            </a:pPr>
            <a:endParaRPr lang="en-US" dirty="0">
              <a:solidFill>
                <a:srgbClr val="63666A"/>
              </a:solidFill>
            </a:endParaRPr>
          </a:p>
          <a:p>
            <a:pPr marL="285750" lvl="0" indent="-285750">
              <a:buFont typeface="Arial" panose="020B0604020202020204" pitchFamily="34" charset="0"/>
              <a:buChar char="•"/>
              <a:defRPr/>
            </a:pPr>
            <a:r>
              <a:rPr lang="en-US" dirty="0">
                <a:solidFill>
                  <a:srgbClr val="63666A"/>
                </a:solidFill>
              </a:rPr>
              <a:t>Click on the CSR you are trying to submit (not all CSRs are available)	</a:t>
            </a:r>
          </a:p>
          <a:p>
            <a:pPr marL="742950" lvl="1" indent="-285750">
              <a:buFont typeface="Arial" panose="020B0604020202020204" pitchFamily="34" charset="0"/>
              <a:buChar char="•"/>
              <a:defRPr/>
            </a:pPr>
            <a:r>
              <a:rPr lang="en-US" dirty="0">
                <a:solidFill>
                  <a:srgbClr val="63666A"/>
                </a:solidFill>
              </a:rPr>
              <a:t>Can use Supplemental Information as a catch all</a:t>
            </a:r>
          </a:p>
          <a:p>
            <a:pPr marL="742950" lvl="1" indent="-285750">
              <a:buFont typeface="Arial" panose="020B0604020202020204" pitchFamily="34" charset="0"/>
              <a:buChar char="•"/>
              <a:defRPr/>
            </a:pPr>
            <a:endParaRPr lang="en-US" dirty="0">
              <a:solidFill>
                <a:srgbClr val="63666A"/>
              </a:solidFill>
            </a:endParaRPr>
          </a:p>
          <a:p>
            <a:pPr marL="285750" indent="-285750">
              <a:buFont typeface="Arial" panose="020B0604020202020204" pitchFamily="34" charset="0"/>
              <a:buChar char="•"/>
            </a:pPr>
            <a:r>
              <a:rPr lang="en-US" dirty="0"/>
              <a:t>When the CSR has been submitted</a:t>
            </a:r>
          </a:p>
          <a:p>
            <a:pPr marL="742950" lvl="1" indent="-285750">
              <a:buFont typeface="Arial" panose="020B0604020202020204" pitchFamily="34" charset="0"/>
              <a:buChar char="•"/>
            </a:pPr>
            <a:r>
              <a:rPr lang="en-US" dirty="0"/>
              <a:t>The system will take you back to the ‘about JVS” tab</a:t>
            </a:r>
          </a:p>
          <a:p>
            <a:pPr marL="742950" lvl="1" indent="-285750">
              <a:buFont typeface="Arial" panose="020B0604020202020204" pitchFamily="34" charset="0"/>
              <a:buChar char="•"/>
            </a:pPr>
            <a:r>
              <a:rPr lang="en-US" dirty="0"/>
              <a:t>Navigate to the subject details tab and refresh the tab</a:t>
            </a:r>
          </a:p>
          <a:p>
            <a:pPr marL="742950" lvl="1" indent="-285750">
              <a:buFont typeface="Arial" panose="020B0604020202020204" pitchFamily="34" charset="0"/>
              <a:buChar char="•"/>
            </a:pPr>
            <a:r>
              <a:rPr lang="en-US" dirty="0"/>
              <a:t>Navigate to the CSR/RFA tab and your submission should be there under the CSR option</a:t>
            </a:r>
          </a:p>
          <a:p>
            <a:pPr marL="742950" lvl="1" indent="-285750">
              <a:buFont typeface="Arial" panose="020B0604020202020204" pitchFamily="34" charset="0"/>
              <a:buChar char="•"/>
              <a:defRPr/>
            </a:pPr>
            <a:endParaRPr lang="en-US" dirty="0">
              <a:solidFill>
                <a:srgbClr val="63666A"/>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4158899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7F65C-2C16-4BA6-9795-BA235B170745}"/>
              </a:ext>
            </a:extLst>
          </p:cNvPr>
          <p:cNvSpPr>
            <a:spLocks noGrp="1"/>
          </p:cNvSpPr>
          <p:nvPr>
            <p:ph type="body" sz="quarter" idx="10"/>
          </p:nvPr>
        </p:nvSpPr>
        <p:spPr>
          <a:xfrm>
            <a:off x="533400" y="353512"/>
            <a:ext cx="11049000" cy="560887"/>
          </a:xfrm>
        </p:spPr>
        <p:txBody>
          <a:bodyPr/>
          <a:lstStyle/>
          <a:p>
            <a:r>
              <a:rPr lang="en-US" sz="3200" dirty="0"/>
              <a:t>Notifications</a:t>
            </a:r>
          </a:p>
        </p:txBody>
      </p:sp>
      <p:sp>
        <p:nvSpPr>
          <p:cNvPr id="6" name="Rectangle 5">
            <a:extLst>
              <a:ext uri="{FF2B5EF4-FFF2-40B4-BE49-F238E27FC236}">
                <a16:creationId xmlns:a16="http://schemas.microsoft.com/office/drawing/2014/main" id="{FEF78A84-353D-464C-BEA2-29805F1BFB72}"/>
              </a:ext>
            </a:extLst>
          </p:cNvPr>
          <p:cNvSpPr/>
          <p:nvPr/>
        </p:nvSpPr>
        <p:spPr>
          <a:xfrm>
            <a:off x="533400" y="1148479"/>
            <a:ext cx="10734964" cy="6155531"/>
          </a:xfrm>
          <a:prstGeom prst="rect">
            <a:avLst/>
          </a:prstGeom>
        </p:spPr>
        <p:txBody>
          <a:bodyPr wrap="square">
            <a:spAutoFit/>
          </a:bodyPr>
          <a:lstStyle/>
          <a:p>
            <a:pPr marL="285750" indent="-285750">
              <a:buFont typeface="Arial" panose="020B0604020202020204" pitchFamily="34" charset="0"/>
              <a:buChar char="•"/>
            </a:pPr>
            <a:r>
              <a:rPr lang="en-US" dirty="0"/>
              <a:t>Communications tab</a:t>
            </a:r>
          </a:p>
          <a:p>
            <a:pPr marL="742950" lvl="1" indent="-285750">
              <a:buFont typeface="Arial" panose="020B0604020202020204" pitchFamily="34" charset="0"/>
              <a:buChar char="•"/>
            </a:pPr>
            <a:r>
              <a:rPr lang="en-US" dirty="0"/>
              <a:t>Notifications of SF312 approvals and rejects</a:t>
            </a:r>
          </a:p>
          <a:p>
            <a:pPr marL="742950" lvl="1" indent="-285750">
              <a:buFont typeface="Arial" panose="020B0604020202020204" pitchFamily="34" charset="0"/>
              <a:buChar char="•"/>
            </a:pPr>
            <a:r>
              <a:rPr lang="en-US" dirty="0"/>
              <a:t>Subject detail updates</a:t>
            </a:r>
          </a:p>
          <a:p>
            <a:pPr marL="742950" lvl="1" indent="-285750">
              <a:buFont typeface="Arial" panose="020B0604020202020204" pitchFamily="34" charset="0"/>
              <a:buChar char="•"/>
            </a:pPr>
            <a:r>
              <a:rPr lang="en-US" dirty="0"/>
              <a:t>RFA notifications from the government</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This also contains a task inbox:</a:t>
            </a:r>
          </a:p>
          <a:p>
            <a:pPr marL="742950" lvl="1" indent="-285750">
              <a:buFont typeface="Arial" panose="020B0604020202020204" pitchFamily="34" charset="0"/>
              <a:buChar char="•"/>
            </a:pPr>
            <a:r>
              <a:rPr lang="en-US" dirty="0"/>
              <a:t>This is where some but not all actionable items will come in</a:t>
            </a:r>
          </a:p>
          <a:p>
            <a:pPr marL="742950" lvl="1" indent="-285750">
              <a:buFont typeface="Arial" panose="020B0604020202020204" pitchFamily="34" charset="0"/>
              <a:buChar char="•"/>
            </a:pPr>
            <a:r>
              <a:rPr lang="en-US" dirty="0"/>
              <a:t>Ability to assign individuals with tasks is here and this is how the actions can be worked.</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Note: the DoD CAF will send letter and notifications through DISS</a:t>
            </a:r>
          </a:p>
          <a:p>
            <a:pPr marL="742950" lvl="1" indent="-285750">
              <a:buFont typeface="Arial" panose="020B0604020202020204" pitchFamily="34" charset="0"/>
              <a:buChar char="•"/>
            </a:pPr>
            <a:r>
              <a:rPr lang="en-US" dirty="0"/>
              <a:t>Most letters will request the subject’s relationship be established</a:t>
            </a:r>
          </a:p>
          <a:p>
            <a:pPr marL="1200150" lvl="2" indent="-285750">
              <a:buFont typeface="Arial" panose="020B0604020202020204" pitchFamily="34" charset="0"/>
              <a:buChar char="•"/>
            </a:pPr>
            <a:r>
              <a:rPr lang="en-US" dirty="0"/>
              <a:t>Contact the DoD CAF to let them know the relationship is in the system, should resolve issue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lang="en-US" b="1" u="sng" dirty="0">
              <a:solidFill>
                <a:srgbClr val="63666A"/>
              </a:solidFill>
              <a:latin typeface="Calibri" panose="020F0502020204030204"/>
            </a:endParaRPr>
          </a:p>
          <a:p>
            <a:pPr lvl="1">
              <a:defRPr/>
            </a:pPr>
            <a:endParaRPr lang="en-US" b="1" dirty="0">
              <a:solidFill>
                <a:srgbClr val="63666A"/>
              </a:solidFill>
              <a:latin typeface="Calibri" panose="020F0502020204030204"/>
            </a:endParaRPr>
          </a:p>
          <a:p>
            <a:pPr lvl="2">
              <a:defRPr/>
            </a:pPr>
            <a:r>
              <a:rPr kumimoji="0" lang="en-US" b="1" i="0" u="none" strike="noStrike" kern="1200" cap="none" spc="0" normalizeH="0" noProof="0" dirty="0">
                <a:ln>
                  <a:noFill/>
                </a:ln>
                <a:solidFill>
                  <a:srgbClr val="63666A"/>
                </a:solidFill>
                <a:effectLst/>
                <a:uLnTx/>
                <a:uFillTx/>
                <a:latin typeface="Calibri" panose="020F0502020204030204"/>
              </a:rPr>
              <a:t>				</a:t>
            </a:r>
          </a:p>
          <a:p>
            <a:pPr lvl="2">
              <a:defRPr/>
            </a:pPr>
            <a:endParaRPr kumimoji="0" lang="en-US" b="1" i="0" u="none" strike="noStrike" kern="1200" cap="none" spc="0" normalizeH="0" noProof="0" dirty="0">
              <a:ln>
                <a:noFill/>
              </a:ln>
              <a:solidFill>
                <a:srgbClr val="63666A"/>
              </a:solidFill>
              <a:effectLst/>
              <a:uLnTx/>
              <a:uFillTx/>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742950" lvl="1" indent="-285750">
              <a:buFont typeface="Arial" panose="020B0604020202020204" pitchFamily="34" charset="0"/>
              <a:buChar char="•"/>
              <a:defRPr/>
            </a:pPr>
            <a:endParaRPr lang="en-US" dirty="0">
              <a:solidFill>
                <a:srgbClr val="63666A"/>
              </a:solidFill>
              <a:latin typeface="Calibri" panose="020F0502020204030204"/>
            </a:endParaRPr>
          </a:p>
          <a:p>
            <a:pPr marL="285750" indent="-285750">
              <a:buFont typeface="Arial" panose="020B0604020202020204" pitchFamily="34" charset="0"/>
              <a:buChar char="•"/>
              <a:defRPr/>
            </a:pPr>
            <a:endParaRPr lang="en-US" sz="1600" dirty="0">
              <a:solidFill>
                <a:srgbClr val="63666A"/>
              </a:solidFill>
              <a:latin typeface="Calibri" panose="020F0502020204030204"/>
            </a:endParaRPr>
          </a:p>
        </p:txBody>
      </p:sp>
    </p:spTree>
    <p:extLst>
      <p:ext uri="{BB962C8B-B14F-4D97-AF65-F5344CB8AC3E}">
        <p14:creationId xmlns:p14="http://schemas.microsoft.com/office/powerpoint/2010/main" val="3965498930"/>
      </p:ext>
    </p:extLst>
  </p:cSld>
  <p:clrMapOvr>
    <a:masterClrMapping/>
  </p:clrMapOvr>
</p:sld>
</file>

<file path=ppt/theme/theme1.xml><?xml version="1.0" encoding="utf-8"?>
<a:theme xmlns:a="http://schemas.openxmlformats.org/drawingml/2006/main" name="Office Theme">
  <a:themeElements>
    <a:clrScheme name="LMTemplate_Colors">
      <a:dk1>
        <a:srgbClr val="63666A"/>
      </a:dk1>
      <a:lt1>
        <a:sysClr val="window" lastClr="FFFFFF"/>
      </a:lt1>
      <a:dk2>
        <a:srgbClr val="000000"/>
      </a:dk2>
      <a:lt2>
        <a:srgbClr val="E7E6E6"/>
      </a:lt2>
      <a:accent1>
        <a:srgbClr val="002F6C"/>
      </a:accent1>
      <a:accent2>
        <a:srgbClr val="00A3E0"/>
      </a:accent2>
      <a:accent3>
        <a:srgbClr val="007396"/>
      </a:accent3>
      <a:accent4>
        <a:srgbClr val="833177"/>
      </a:accent4>
      <a:accent5>
        <a:srgbClr val="43B02A"/>
      </a:accent5>
      <a:accent6>
        <a:srgbClr val="FFCD00"/>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ockheed Martin PowerPoint.PPTX" id="{5F09EA83-9AEC-4857-AC14-D0B7CAC17FED}" vid="{ABD7E0D0-260C-4059-8430-9005EA43B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9BFE13F2C6DC4E8A742168C5E5E2A3" ma:contentTypeVersion="12" ma:contentTypeDescription="Create a new document." ma:contentTypeScope="" ma:versionID="48900e67c0d0066448a8529c3e1c1e65">
  <xsd:schema xmlns:xsd="http://www.w3.org/2001/XMLSchema" xmlns:xs="http://www.w3.org/2001/XMLSchema" xmlns:p="http://schemas.microsoft.com/office/2006/metadata/properties" xmlns:ns2="661bd46e-921f-4b2f-94f6-3f9bfcdede32" xmlns:ns3="1042a8a7-e606-4d6a-9cd6-c2fbda9658e7" targetNamespace="http://schemas.microsoft.com/office/2006/metadata/properties" ma:root="true" ma:fieldsID="7935dc6e203849a374f4e7dc4c1c3403" ns2:_="" ns3:_="">
    <xsd:import namespace="661bd46e-921f-4b2f-94f6-3f9bfcdede32"/>
    <xsd:import namespace="1042a8a7-e606-4d6a-9cd6-c2fbda9658e7"/>
    <xsd:element name="properties">
      <xsd:complexType>
        <xsd:sequence>
          <xsd:element name="documentManagement">
            <xsd:complexType>
              <xsd:all>
                <xsd:element ref="ns2:TaxKeywordTaxHTField" minOccurs="0"/>
                <xsd:element ref="ns2:TaxCatchAll" minOccurs="0"/>
                <xsd:element ref="ns3:Info" minOccurs="0"/>
                <xsd:element ref="ns2:SIPLabel" minOccurs="0"/>
                <xsd:element ref="ns2:SIPLabel_ECICountry" minOccurs="0"/>
                <xsd:element ref="ns2:SIPLabel_OCI" minOccurs="0"/>
                <xsd:element ref="ns2:SIPLabel_TPPI" minOccurs="0"/>
                <xsd:element ref="ns2:SIPLabel_Special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1bd46e-921f-4b2f-94f6-3f9bfcdede32"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Enterprise_x0020_Keywords" ma:displayName="Enterprise Keywords" ma:fieldId="{23f27201-bee3-471e-b2e7-b64fd8b7ca38}" ma:taxonomyMulti="true" ma:sspId="5f68076a-9896-4f70-850d-4130ed0339a6"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description="" ma:hidden="true" ma:list="{5dfc3885-0e86-4dcb-a692-351b8f83f0b3}" ma:internalName="TaxCatchAll" ma:showField="CatchAllData" ma:web="661bd46e-921f-4b2f-94f6-3f9bfcdede32">
      <xsd:complexType>
        <xsd:complexContent>
          <xsd:extension base="dms:MultiChoiceLookup">
            <xsd:sequence>
              <xsd:element name="Value" type="dms:Lookup" maxOccurs="unbounded" minOccurs="0" nillable="true"/>
            </xsd:sequence>
          </xsd:extension>
        </xsd:complexContent>
      </xsd:complexType>
    </xsd:element>
    <xsd:element name="SIPLabel" ma:index="12" nillable="true" ma:displayName="Sensitive Information Protection (SIP) Label" ma:internalName="SIPLabel" ma:requiredMultiChoice="true">
      <xsd:complexType>
        <xsd:complexContent>
          <xsd:extension base="dms:MultiChoice">
            <xsd:sequence>
              <xsd:element name="Value" maxOccurs="unbounded" minOccurs="0" nillable="true">
                <xsd:simpleType>
                  <xsd:restriction base="dms:Choice">
                    <xsd:enumeration value="Unrestricted"/>
                    <xsd:enumeration value="Lockheed Martin Proprietary Information (LMPI)"/>
                    <xsd:enumeration value="Export Controlled Information (ECI)"/>
                    <xsd:enumeration value="Attorney-Client Privileged Information and/or Attorney Work Product"/>
                    <xsd:enumeration value="Protected Information"/>
                    <xsd:enumeration value="Personal Information"/>
                    <xsd:enumeration value="Third Party Proprietary Information"/>
                    <xsd:enumeration value="Organizational Conflict of Interest (OCI)"/>
                    <xsd:enumeration value="Specialty Label"/>
                  </xsd:restriction>
                </xsd:simpleType>
              </xsd:element>
            </xsd:sequence>
          </xsd:extension>
        </xsd:complexContent>
      </xsd:complexType>
    </xsd:element>
    <xsd:element name="SIPLabel_ECICountry" ma:index="13" nillable="true" ma:displayName="Export Control Country of Jurisdiction" ma:internalName="SIPLabel_ECICountry">
      <xsd:complexType>
        <xsd:complexContent>
          <xsd:extension base="dms:MultiChoice">
            <xsd:sequence>
              <xsd:element name="Value" maxOccurs="unbounded" minOccurs="0" nillable="true">
                <xsd:simpleType>
                  <xsd:restriction base="dms:Choice">
                    <xsd:enumeration value="United States (US)"/>
                    <xsd:enumeration value="Canada (CA)"/>
                    <xsd:enumeration value="United Kingdom (GB)"/>
                    <xsd:enumeration value="Australia (AU)"/>
                    <xsd:enumeration value="Albania (AL)"/>
                    <xsd:enumeration value="Argentina (AR)"/>
                    <xsd:enumeration value="Bahrain (BH)"/>
                    <xsd:enumeration value="Belgium (BE)"/>
                    <xsd:enumeration value="Brazil (BR)"/>
                    <xsd:enumeration value="China (CN)"/>
                    <xsd:enumeration value="Colombia (CO)"/>
                    <xsd:enumeration value="Croatia (HR)"/>
                    <xsd:enumeration value="Denmark (DK)"/>
                    <xsd:enumeration value="Egypt (EG)"/>
                    <xsd:enumeration value="Finland (FI)"/>
                    <xsd:enumeration value="France (FR)"/>
                    <xsd:enumeration value="Germany (DE)"/>
                    <xsd:enumeration value="Greece (GR)"/>
                    <xsd:enumeration value="Guam (GU)"/>
                    <xsd:enumeration value="Hong Kong (HK)"/>
                    <xsd:enumeration value="India (IN)"/>
                    <xsd:enumeration value="Israel (IL)"/>
                    <xsd:enumeration value="Italy (IT)"/>
                    <xsd:enumeration value="Japan (JP)"/>
                    <xsd:enumeration value="Korea, Republic of (KR)"/>
                    <xsd:enumeration value="Kuwait (KW)"/>
                    <xsd:enumeration value="Malaysia (MY)"/>
                    <xsd:enumeration value="Mauritius (MU)"/>
                    <xsd:enumeration value="Mexico (MX)"/>
                    <xsd:enumeration value="Netherlands (NL)"/>
                    <xsd:enumeration value="New Zealand (NZ)"/>
                    <xsd:enumeration value="Norway (NO)"/>
                    <xsd:enumeration value="Philippines (PH)"/>
                    <xsd:enumeration value="Poland (PL)"/>
                    <xsd:enumeration value="Portugal (PT)"/>
                    <xsd:enumeration value="Puerto Rico (PR)"/>
                    <xsd:enumeration value="Romania (RO)"/>
                    <xsd:enumeration value="Saudi Arabia (SA)"/>
                    <xsd:enumeration value="Singapore (SG)"/>
                    <xsd:enumeration value="South Africa (ZA)"/>
                    <xsd:enumeration value="Spain (ES)"/>
                    <xsd:enumeration value="Sweden (SE)"/>
                    <xsd:enumeration value="Switzerland (CH)"/>
                    <xsd:enumeration value="Taiwan, Province of China (TW)"/>
                    <xsd:enumeration value="Thailand (TH)"/>
                    <xsd:enumeration value="Turkey (TR)"/>
                    <xsd:enumeration value="United Arab Emirates (AE)"/>
                    <xsd:enumeration value="Venezuela (VE)"/>
                    <xsd:enumeration value="Viet Nam (VN)"/>
                  </xsd:restriction>
                </xsd:simpleType>
              </xsd:element>
            </xsd:sequence>
          </xsd:extension>
        </xsd:complexContent>
      </xsd:complexType>
    </xsd:element>
    <xsd:element name="SIPLabel_OCI" ma:index="14" nillable="true" ma:displayName="Organizational Conflict of Interest" ma:internalName="SIPLabel_OCI">
      <xsd:simpleType>
        <xsd:restriction base="dms:Text"/>
      </xsd:simpleType>
    </xsd:element>
    <xsd:element name="SIPLabel_TPPI" ma:index="15" nillable="true" ma:displayName="Third Party" ma:internalName="SIPLabel_TPPI">
      <xsd:simpleType>
        <xsd:restriction base="dms:Text"/>
      </xsd:simpleType>
    </xsd:element>
    <xsd:element name="SIPLabel_Specialty" ma:index="16" nillable="true" ma:displayName="Specialty Label" ma:internalName="SIPLabel_Specialty">
      <xsd:complexType>
        <xsd:complexContent>
          <xsd:extension base="dms:MultiChoice">
            <xsd:sequence>
              <xsd:element name="Value" maxOccurs="unbounded" minOccurs="0" nillable="true">
                <xsd:simpleType>
                  <xsd:restriction base="dms:Choice">
                    <xsd:enumeration value="For Official Use Only"/>
                    <xsd:enumeration value="NATO Restricted"/>
                    <xsd:enumeration value="UK OFFICIAL"/>
                    <xsd:enumeration value="UK OFFICIAL-SENSITIVE"/>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042a8a7-e606-4d6a-9cd6-c2fbda9658e7" elementFormDefault="qualified">
    <xsd:import namespace="http://schemas.microsoft.com/office/2006/documentManagement/types"/>
    <xsd:import namespace="http://schemas.microsoft.com/office/infopath/2007/PartnerControls"/>
    <xsd:element name="Info" ma:index="11" nillable="true" ma:displayName="Info" ma:internalName="Info">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pc="http://schemas.microsoft.com/office/infopath/2007/PartnerControls" xmlns:xsi="http://www.w3.org/2001/XMLSchema-instance">
  <documentManagement>
    <TaxCatchAll xmlns="661bd46e-921f-4b2f-94f6-3f9bfcdede32">
      <Value>34</Value>
      <Value>33</Value>
      <Value>32</Value>
    </TaxCatchAll>
    <SIPLabel_Specialty xmlns="661bd46e-921f-4b2f-94f6-3f9bfcdede32"/>
    <SIPLabel_TPPI xmlns="661bd46e-921f-4b2f-94f6-3f9bfcdede32" xsi:nil="true"/>
    <TaxKeywordTaxHTField xmlns="661bd46e-921f-4b2f-94f6-3f9bfcdede32">
      <Terms xmlns="http://schemas.microsoft.com/office/infopath/2007/PartnerControls">
        <TermInfo xmlns="http://schemas.microsoft.com/office/infopath/2007/PartnerControls">
          <TermName xmlns="http://schemas.microsoft.com/office/infopath/2007/PartnerControls">PowerPoint</TermName>
          <TermId xmlns="http://schemas.microsoft.com/office/infopath/2007/PartnerControls">fdd97a65-f75e-49d0-985b-95654da0a884</TermId>
        </TermInfo>
        <TermInfo xmlns="http://schemas.microsoft.com/office/infopath/2007/PartnerControls">
          <TermName xmlns="http://schemas.microsoft.com/office/infopath/2007/PartnerControls">template</TermName>
          <TermId xmlns="http://schemas.microsoft.com/office/infopath/2007/PartnerControls">aa6d2b24-3068-464c-b8a1-9c0912f06071</TermId>
        </TermInfo>
        <TermInfo xmlns="http://schemas.microsoft.com/office/infopath/2007/PartnerControls">
          <TermName xmlns="http://schemas.microsoft.com/office/infopath/2007/PartnerControls">Official</TermName>
          <TermId xmlns="http://schemas.microsoft.com/office/infopath/2007/PartnerControls">cf27d6ae-165f-4fd4-82df-b359670c06e5</TermId>
        </TermInfo>
      </Terms>
    </TaxKeywordTaxHTField>
    <SIPLabel_OCI xmlns="661bd46e-921f-4b2f-94f6-3f9bfcdede32" xsi:nil="true"/>
    <Info xmlns="1042a8a7-e606-4d6a-9cd6-c2fbda9658e7">Blue background on title &amp; end slides</Info>
    <SIPLabel_ECICountry xmlns="661bd46e-921f-4b2f-94f6-3f9bfcdede32"/>
    <SIPLabel xmlns="661bd46e-921f-4b2f-94f6-3f9bfcdede32">
      <Value>Unrestricted</Value>
    </SIPLabel>
  </documentManagement>
</p:properties>
</file>

<file path=customXml/itemProps1.xml><?xml version="1.0" encoding="utf-8"?>
<ds:datastoreItem xmlns:ds="http://schemas.openxmlformats.org/officeDocument/2006/customXml" ds:itemID="{45D910FE-BA35-46CD-9006-7B6EAFC62712}">
  <ds:schemaRefs>
    <ds:schemaRef ds:uri="http://schemas.microsoft.com/sharepoint/v3/contenttype/forms"/>
  </ds:schemaRefs>
</ds:datastoreItem>
</file>

<file path=customXml/itemProps2.xml><?xml version="1.0" encoding="utf-8"?>
<ds:datastoreItem xmlns:ds="http://schemas.openxmlformats.org/officeDocument/2006/customXml" ds:itemID="{C66939EC-D0B0-4FCE-ACE8-B16456A0ED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1bd46e-921f-4b2f-94f6-3f9bfcdede32"/>
    <ds:schemaRef ds:uri="1042a8a7-e606-4d6a-9cd6-c2fbda9658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99D200-8C76-4381-B149-0ABAA83066DA}">
  <ds:schemaRefs>
    <ds:schemaRef ds:uri="http://schemas.microsoft.com/office/2006/documentManagement/types"/>
    <ds:schemaRef ds:uri="http://schemas.openxmlformats.org/package/2006/metadata/core-properties"/>
    <ds:schemaRef ds:uri="http://purl.org/dc/terms/"/>
    <ds:schemaRef ds:uri="http://purl.org/dc/elements/1.1/"/>
    <ds:schemaRef ds:uri="http://www.w3.org/XML/1998/namespace"/>
    <ds:schemaRef ds:uri="http://schemas.microsoft.com/office/2006/metadata/properties"/>
    <ds:schemaRef ds:uri="http://purl.org/dc/dcmitype/"/>
    <ds:schemaRef ds:uri="661bd46e-921f-4b2f-94f6-3f9bfcdede32"/>
    <ds:schemaRef ds:uri="http://schemas.microsoft.com/office/infopath/2007/PartnerControls"/>
    <ds:schemaRef ds:uri="1042a8a7-e606-4d6a-9cd6-c2fbda9658e7"/>
  </ds:schemaRefs>
</ds:datastoreItem>
</file>

<file path=docProps/app.xml><?xml version="1.0" encoding="utf-8"?>
<Properties xmlns="http://schemas.openxmlformats.org/officeDocument/2006/extended-properties" xmlns:vt="http://schemas.openxmlformats.org/officeDocument/2006/docPropsVTypes">
  <Template/>
  <TotalTime>6107</TotalTime>
  <Words>1694</Words>
  <Application>Microsoft Office PowerPoint</Application>
  <PresentationFormat>Widescreen</PresentationFormat>
  <Paragraphs>331</Paragraphs>
  <Slides>26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Agency FB</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Lockheed Martin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Miles, Jean E (US)</dc:creator>
  <cp:keywords>, , , , , , , , , , , , , , , , , , , , , , , , , , , , , , , , , , , , , , , , , , , , , , , , , , , , , , , , , , , , template; Official; PowerPoint</cp:keywords>
  <cp:lastModifiedBy>Gerardi, Robert M (US)</cp:lastModifiedBy>
  <cp:revision>284</cp:revision>
  <dcterms:created xsi:type="dcterms:W3CDTF">2017-06-29T19:00:07Z</dcterms:created>
  <dcterms:modified xsi:type="dcterms:W3CDTF">2018-10-09T17:27:53Z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0x010100A29BFE13F2C6DC4E8A742168C5E5E2A3</vt:lpwstr>
  </property>
  <property fmtid="{D5CDD505-2E9C-101B-9397-08002B2CF9AE}" pid="3" name="Enterprise Keywords">
    <vt:lpwstr>32;#PowerPoint|fdd97a65-f75e-49d0-985b-95654da0a884;#33;#template|aa6d2b24-3068-464c-b8a1-9c0912f06071;#34;#Official|cf27d6ae-165f-4fd4-82df-b359670c06e5</vt:lpwstr>
  </property>
  <property fmtid="{D5CDD505-2E9C-101B-9397-08002B2CF9AE}" pid="4" name="checkedProgramsCount">
    <vt:i4>0</vt:i4>
  </property>
  <property fmtid="{D5CDD505-2E9C-101B-9397-08002B2CF9AE}" pid="5" name="LM SIP Document Sensitivity">
    <vt:lpwstr/>
  </property>
  <property fmtid="{D5CDD505-2E9C-101B-9397-08002B2CF9AE}" pid="6" name="Document Author">
    <vt:lpwstr>ACCT03\dimasjr</vt:lpwstr>
  </property>
  <property fmtid="{D5CDD505-2E9C-101B-9397-08002B2CF9AE}" pid="7" name="Document Sensitivity">
    <vt:lpwstr>1</vt:lpwstr>
  </property>
  <property fmtid="{D5CDD505-2E9C-101B-9397-08002B2CF9AE}" pid="8" name="ThirdParty">
    <vt:lpwstr/>
  </property>
  <property fmtid="{D5CDD505-2E9C-101B-9397-08002B2CF9AE}" pid="9" name="OCI Restriction">
    <vt:bool>false</vt:bool>
  </property>
  <property fmtid="{D5CDD505-2E9C-101B-9397-08002B2CF9AE}" pid="10" name="OCI Additional Info">
    <vt:lpwstr/>
  </property>
  <property fmtid="{D5CDD505-2E9C-101B-9397-08002B2CF9AE}" pid="11" name="Allow Header Overwrite">
    <vt:bool>false</vt:bool>
  </property>
  <property fmtid="{D5CDD505-2E9C-101B-9397-08002B2CF9AE}" pid="12" name="Allow Footer Overwrite">
    <vt:bool>false</vt:bool>
  </property>
  <property fmtid="{D5CDD505-2E9C-101B-9397-08002B2CF9AE}" pid="13" name="Multiple Selected">
    <vt:lpwstr>-1</vt:lpwstr>
  </property>
  <property fmtid="{D5CDD505-2E9C-101B-9397-08002B2CF9AE}" pid="14" name="SIPLongWording">
    <vt:lpwstr/>
  </property>
  <property fmtid="{D5CDD505-2E9C-101B-9397-08002B2CF9AE}" pid="15" name="ExpCountry">
    <vt:lpwstr/>
  </property>
</Properties>
</file>